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84" r:id="rId2"/>
    <p:sldMasterId id="2147483696" r:id="rId3"/>
  </p:sldMasterIdLst>
  <p:notesMasterIdLst>
    <p:notesMasterId r:id="rId45"/>
  </p:notesMasterIdLst>
  <p:handoutMasterIdLst>
    <p:handoutMasterId r:id="rId46"/>
  </p:handoutMasterIdLst>
  <p:sldIdLst>
    <p:sldId id="567" r:id="rId4"/>
    <p:sldId id="457" r:id="rId5"/>
    <p:sldId id="463" r:id="rId6"/>
    <p:sldId id="464" r:id="rId7"/>
    <p:sldId id="560" r:id="rId8"/>
    <p:sldId id="466" r:id="rId9"/>
    <p:sldId id="467" r:id="rId10"/>
    <p:sldId id="468" r:id="rId11"/>
    <p:sldId id="469" r:id="rId12"/>
    <p:sldId id="470" r:id="rId13"/>
    <p:sldId id="471" r:id="rId14"/>
    <p:sldId id="472" r:id="rId15"/>
    <p:sldId id="475" r:id="rId16"/>
    <p:sldId id="476" r:id="rId17"/>
    <p:sldId id="477" r:id="rId18"/>
    <p:sldId id="478" r:id="rId19"/>
    <p:sldId id="479" r:id="rId20"/>
    <p:sldId id="480" r:id="rId21"/>
    <p:sldId id="481" r:id="rId22"/>
    <p:sldId id="561" r:id="rId23"/>
    <p:sldId id="482" r:id="rId24"/>
    <p:sldId id="562" r:id="rId25"/>
    <p:sldId id="483" r:id="rId26"/>
    <p:sldId id="484" r:id="rId27"/>
    <p:sldId id="485" r:id="rId28"/>
    <p:sldId id="486" r:id="rId29"/>
    <p:sldId id="564" r:id="rId30"/>
    <p:sldId id="565" r:id="rId31"/>
    <p:sldId id="563" r:id="rId32"/>
    <p:sldId id="566" r:id="rId33"/>
    <p:sldId id="487" r:id="rId34"/>
    <p:sldId id="488" r:id="rId35"/>
    <p:sldId id="489" r:id="rId36"/>
    <p:sldId id="490" r:id="rId37"/>
    <p:sldId id="491" r:id="rId38"/>
    <p:sldId id="492" r:id="rId39"/>
    <p:sldId id="493" r:id="rId40"/>
    <p:sldId id="494" r:id="rId41"/>
    <p:sldId id="495" r:id="rId42"/>
    <p:sldId id="496" r:id="rId43"/>
    <p:sldId id="497" r:id="rId44"/>
  </p:sldIdLst>
  <p:sldSz cx="9144000" cy="5143500" type="screen16x9"/>
  <p:notesSz cx="6934200" cy="92329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908">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80F9B"/>
    <a:srgbClr val="007B71"/>
    <a:srgbClr val="FFFF99"/>
    <a:srgbClr val="006F41"/>
    <a:srgbClr val="66A48B"/>
    <a:srgbClr val="EAEAEA"/>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53"/>
  </p:normalViewPr>
  <p:slideViewPr>
    <p:cSldViewPr>
      <p:cViewPr varScale="1">
        <p:scale>
          <a:sx n="87" d="100"/>
          <a:sy n="87" d="100"/>
        </p:scale>
        <p:origin x="-624" y="-104"/>
      </p:cViewPr>
      <p:guideLst>
        <p:guide orient="horz" pos="162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85" d="100"/>
          <a:sy n="85" d="100"/>
        </p:scale>
        <p:origin x="-1974" y="-84"/>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r>
              <a:rPr lang="en-US" dirty="0"/>
              <a:t>name of talk</a:t>
            </a:r>
          </a:p>
        </p:txBody>
      </p:sp>
      <p:sp>
        <p:nvSpPr>
          <p:cNvPr id="3075" name="Rectangle 3"/>
          <p:cNvSpPr>
            <a:spLocks noGrp="1" noChangeArrowheads="1"/>
          </p:cNvSpPr>
          <p:nvPr>
            <p:ph type="dt" sz="quarter" idx="1"/>
          </p:nvPr>
        </p:nvSpPr>
        <p:spPr bwMode="auto">
          <a:xfrm>
            <a:off x="39624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r>
              <a:rPr lang="en-US" dirty="0"/>
              <a:t>put the presentation date here </a:t>
            </a:r>
          </a:p>
        </p:txBody>
      </p:sp>
      <p:sp>
        <p:nvSpPr>
          <p:cNvPr id="3076" name="Rectangle 4"/>
          <p:cNvSpPr>
            <a:spLocks noGrp="1" noChangeArrowheads="1"/>
          </p:cNvSpPr>
          <p:nvPr>
            <p:ph type="ftr" sz="quarter" idx="2"/>
          </p:nvPr>
        </p:nvSpPr>
        <p:spPr bwMode="auto">
          <a:xfrm>
            <a:off x="0" y="87630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r>
              <a:rPr lang="en-US" dirty="0"/>
              <a:t>name of file</a:t>
            </a:r>
          </a:p>
        </p:txBody>
      </p:sp>
      <p:sp>
        <p:nvSpPr>
          <p:cNvPr id="3077" name="Rectangle 5"/>
          <p:cNvSpPr>
            <a:spLocks noGrp="1" noChangeArrowheads="1"/>
          </p:cNvSpPr>
          <p:nvPr>
            <p:ph type="sldNum" sz="quarter" idx="3"/>
          </p:nvPr>
        </p:nvSpPr>
        <p:spPr bwMode="auto">
          <a:xfrm>
            <a:off x="3962400" y="87630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E27752F-0C86-CE4D-8228-070D84AA07D3}" type="slidenum">
              <a:rPr lang="en-US"/>
              <a:pPr>
                <a:defRPr/>
              </a:pPr>
              <a:t>‹#›</a:t>
            </a:fld>
            <a:endParaRPr lang="en-US" dirty="0"/>
          </a:p>
        </p:txBody>
      </p:sp>
    </p:spTree>
    <p:extLst>
      <p:ext uri="{BB962C8B-B14F-4D97-AF65-F5344CB8AC3E}">
        <p14:creationId xmlns:p14="http://schemas.microsoft.com/office/powerpoint/2010/main" val="1623339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5" y="4386263"/>
            <a:ext cx="5086350"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633" tIns="45012" rIns="91633" bIns="450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2113" y="692150"/>
            <a:ext cx="6153150" cy="3462338"/>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9071777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p:cNvSpPr>
          <p:nvPr>
            <p:ph type="sldImg"/>
          </p:nvPr>
        </p:nvSpPr>
        <p:spPr>
          <a:xfrm>
            <a:off x="392113" y="692150"/>
            <a:ext cx="6153150" cy="3462338"/>
          </a:xfrm>
          <a:solidFill>
            <a:srgbClr val="FFFFFF"/>
          </a:solidFill>
          <a:ln/>
          <a:extLs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826571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ln/>
        </p:spPr>
      </p:sp>
      <p:sp>
        <p:nvSpPr>
          <p:cNvPr id="174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7411" name="Footer Placeholder 3"/>
          <p:cNvSpPr>
            <a:spLocks noGrp="1"/>
          </p:cNvSpPr>
          <p:nvPr>
            <p:ph type="ftr" sz="quarter" idx="4294967295"/>
          </p:nvPr>
        </p:nvSpPr>
        <p:spPr bwMode="auto">
          <a:xfrm>
            <a:off x="0" y="8769363"/>
            <a:ext cx="3004820" cy="4619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t>WRTDS and EGRET</a:t>
            </a:r>
          </a:p>
        </p:txBody>
      </p:sp>
      <p:sp>
        <p:nvSpPr>
          <p:cNvPr id="17412" name="Header Placeholder 4"/>
          <p:cNvSpPr>
            <a:spLocks noGrp="1"/>
          </p:cNvSpPr>
          <p:nvPr>
            <p:ph type="hdr" sz="quarter" idx="4294967295"/>
          </p:nvPr>
        </p:nvSpPr>
        <p:spPr bwMode="auto">
          <a:xfrm>
            <a:off x="0" y="0"/>
            <a:ext cx="3004820" cy="4619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t>Robert M. Hirsch, USGS</a:t>
            </a:r>
          </a:p>
        </p:txBody>
      </p:sp>
      <p:sp>
        <p:nvSpPr>
          <p:cNvPr id="17413" name="Date Placeholder 5"/>
          <p:cNvSpPr>
            <a:spLocks noGrp="1"/>
          </p:cNvSpPr>
          <p:nvPr>
            <p:ph type="dt" sz="quarter" idx="4294967295"/>
          </p:nvPr>
        </p:nvSpPr>
        <p:spPr bwMode="auto">
          <a:xfrm>
            <a:off x="3927775" y="0"/>
            <a:ext cx="3004820" cy="4619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t>October 5, 2016</a:t>
            </a:r>
          </a:p>
        </p:txBody>
      </p:sp>
    </p:spTree>
    <p:extLst>
      <p:ext uri="{BB962C8B-B14F-4D97-AF65-F5344CB8AC3E}">
        <p14:creationId xmlns:p14="http://schemas.microsoft.com/office/powerpoint/2010/main" val="177864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3070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106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xfrm>
            <a:off x="392113" y="692150"/>
            <a:ext cx="6153150" cy="3462338"/>
          </a:xfrm>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3144838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33800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32692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17021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22451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88139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327683" name="Rectangle 3"/>
          <p:cNvSpPr>
            <a:spLocks noGrp="1" noChangeArrowheads="1"/>
          </p:cNvSpPr>
          <p:nvPr>
            <p:ph type="body" idx="1"/>
          </p:nvPr>
        </p:nvSpPr>
        <p:spPr>
          <a:solidFill>
            <a:srgbClr val="FFFFFF"/>
          </a:solidFill>
          <a:ln>
            <a:solidFill>
              <a:srgbClr val="000000"/>
            </a:solidFill>
            <a:miter lim="800000"/>
            <a:headEnd/>
            <a:tailEnd/>
          </a:ln>
        </p:spPr>
        <p:txBody>
          <a:bodyPr lIns="91327" tIns="45664" rIns="91327" bIns="45664"/>
          <a:lstStyle/>
          <a:p>
            <a:pPr>
              <a:defRPr/>
            </a:pPr>
            <a:endParaRPr lang="en-US">
              <a:cs typeface="+mn-cs"/>
            </a:endParaRPr>
          </a:p>
        </p:txBody>
      </p:sp>
    </p:spTree>
    <p:extLst>
      <p:ext uri="{BB962C8B-B14F-4D97-AF65-F5344CB8AC3E}">
        <p14:creationId xmlns:p14="http://schemas.microsoft.com/office/powerpoint/2010/main" val="197319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4" y="4543426"/>
            <a:ext cx="192580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dirty="0">
                <a:solidFill>
                  <a:schemeClr val="bg1"/>
                </a:solidFill>
                <a:cs typeface="+mn-cs"/>
              </a:rPr>
              <a:t>U.S. Department of the Interior</a:t>
            </a:r>
          </a:p>
          <a:p>
            <a:pPr defTabSz="885825">
              <a:defRPr/>
            </a:pPr>
            <a:r>
              <a:rPr lang="en-US" sz="1000" dirty="0">
                <a:solidFill>
                  <a:schemeClr val="bg1"/>
                </a:solidFill>
                <a:cs typeface="+mn-cs"/>
              </a:rPr>
              <a:t>U.S. Geological Survey</a:t>
            </a:r>
          </a:p>
        </p:txBody>
      </p:sp>
      <p:sp>
        <p:nvSpPr>
          <p:cNvPr id="104450" name="Rectangle 2"/>
          <p:cNvSpPr>
            <a:spLocks noGrp="1" noChangeArrowheads="1"/>
          </p:cNvSpPr>
          <p:nvPr>
            <p:ph type="ctrTitle"/>
          </p:nvPr>
        </p:nvSpPr>
        <p:spPr>
          <a:xfrm>
            <a:off x="457201" y="1305333"/>
            <a:ext cx="8001001" cy="1675587"/>
          </a:xfrm>
        </p:spPr>
        <p:txBody>
          <a:bodyPr/>
          <a:lstStyle>
            <a:lvl1pPr>
              <a:defRPr sz="5400"/>
            </a:lvl1pPr>
          </a:lstStyle>
          <a:p>
            <a:pPr lvl="0"/>
            <a:r>
              <a:rPr lang="en-US" noProof="0"/>
              <a:t>Click to edit Master title style</a:t>
            </a:r>
          </a:p>
        </p:txBody>
      </p:sp>
      <p:sp>
        <p:nvSpPr>
          <p:cNvPr id="104451" name="Rectangle 3"/>
          <p:cNvSpPr>
            <a:spLocks noGrp="1" noChangeArrowheads="1"/>
          </p:cNvSpPr>
          <p:nvPr>
            <p:ph type="subTitle" idx="1"/>
          </p:nvPr>
        </p:nvSpPr>
        <p:spPr>
          <a:xfrm>
            <a:off x="450850" y="2914651"/>
            <a:ext cx="7321550" cy="643766"/>
          </a:xfrm>
        </p:spPr>
        <p:txBody>
          <a:bodyPr/>
          <a:lstStyle>
            <a:lvl1pPr marL="0" indent="0">
              <a:buFontTx/>
              <a:buNone/>
              <a:defRPr/>
            </a:lvl1pPr>
          </a:lstStyle>
          <a:p>
            <a:pPr lvl="0"/>
            <a:r>
              <a:rPr lang="en-US" noProof="0"/>
              <a:t>Click to edit Master subtitle style</a:t>
            </a:r>
          </a:p>
        </p:txBody>
      </p:sp>
    </p:spTree>
    <p:extLst>
      <p:ext uri="{BB962C8B-B14F-4D97-AF65-F5344CB8AC3E}">
        <p14:creationId xmlns:p14="http://schemas.microsoft.com/office/powerpoint/2010/main" val="80834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18630" y="1258492"/>
            <a:ext cx="7368171" cy="25642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193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2607" y="391716"/>
            <a:ext cx="2670988"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14" y="391716"/>
            <a:ext cx="5829288"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3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4" y="4543426"/>
            <a:ext cx="192580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dirty="0">
                <a:solidFill>
                  <a:schemeClr val="bg1"/>
                </a:solidFill>
                <a:cs typeface="+mn-cs"/>
              </a:rPr>
              <a:t>U.S. Department of the Interior</a:t>
            </a:r>
          </a:p>
          <a:p>
            <a:pPr defTabSz="885825">
              <a:defRPr/>
            </a:pPr>
            <a:r>
              <a:rPr lang="en-US" sz="1000" dirty="0">
                <a:solidFill>
                  <a:schemeClr val="bg1"/>
                </a:solidFill>
                <a:cs typeface="+mn-cs"/>
              </a:rPr>
              <a:t>U.S. Geological Survey</a:t>
            </a:r>
          </a:p>
        </p:txBody>
      </p:sp>
      <p:sp>
        <p:nvSpPr>
          <p:cNvPr id="104450" name="Rectangle 2"/>
          <p:cNvSpPr>
            <a:spLocks noGrp="1" noChangeArrowheads="1"/>
          </p:cNvSpPr>
          <p:nvPr>
            <p:ph type="ctrTitle"/>
          </p:nvPr>
        </p:nvSpPr>
        <p:spPr>
          <a:xfrm>
            <a:off x="457201" y="1305333"/>
            <a:ext cx="8001001" cy="1675587"/>
          </a:xfrm>
          <a:prstGeom prst="rect">
            <a:avLst/>
          </a:prstGeom>
        </p:spPr>
        <p:txBody>
          <a:bodyPr/>
          <a:lstStyle>
            <a:lvl1pPr>
              <a:defRPr sz="5400"/>
            </a:lvl1pPr>
          </a:lstStyle>
          <a:p>
            <a:pPr lvl="0"/>
            <a:r>
              <a:rPr lang="en-US" noProof="0"/>
              <a:t>Click to edit Master title style</a:t>
            </a:r>
          </a:p>
        </p:txBody>
      </p:sp>
      <p:sp>
        <p:nvSpPr>
          <p:cNvPr id="104451" name="Rectangle 3"/>
          <p:cNvSpPr>
            <a:spLocks noGrp="1" noChangeArrowheads="1"/>
          </p:cNvSpPr>
          <p:nvPr>
            <p:ph type="subTitle" idx="1"/>
          </p:nvPr>
        </p:nvSpPr>
        <p:spPr>
          <a:xfrm>
            <a:off x="450850" y="2914651"/>
            <a:ext cx="7321550" cy="643766"/>
          </a:xfrm>
          <a:prstGeom prst="rect">
            <a:avLst/>
          </a:prstGeom>
        </p:spPr>
        <p:txBody>
          <a:bodyPr/>
          <a:lstStyle>
            <a:lvl1pPr marL="0" indent="0">
              <a:buFontTx/>
              <a:buNone/>
              <a:defRPr/>
            </a:lvl1pPr>
          </a:lstStyle>
          <a:p>
            <a:pPr lvl="0"/>
            <a:r>
              <a:rPr lang="en-US" noProof="0"/>
              <a:t>Click to edit Master subtitle style</a:t>
            </a:r>
          </a:p>
        </p:txBody>
      </p:sp>
    </p:spTree>
    <p:extLst>
      <p:ext uri="{BB962C8B-B14F-4D97-AF65-F5344CB8AC3E}">
        <p14:creationId xmlns:p14="http://schemas.microsoft.com/office/powerpoint/2010/main" val="1782041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294443"/>
            <a:ext cx="8226425" cy="7386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58492"/>
            <a:ext cx="8229600" cy="25642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488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7"/>
            <a:ext cx="7772400" cy="1264449"/>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907631"/>
            <a:ext cx="7772400" cy="39754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72022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294443"/>
            <a:ext cx="8226425" cy="73866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1" y="1258491"/>
            <a:ext cx="4038601" cy="242887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1" cy="242887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453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65272"/>
            <a:ext cx="8229600" cy="738664"/>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802725"/>
            <a:ext cx="4040188" cy="82843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7"/>
            <a:ext cx="4040188" cy="212109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802725"/>
            <a:ext cx="4041774" cy="82843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7"/>
            <a:ext cx="4041774" cy="212109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374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294443"/>
            <a:ext cx="8226425" cy="73866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58036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697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399217"/>
            <a:ext cx="3008313" cy="67710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04789"/>
            <a:ext cx="5111749" cy="27735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05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214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58888"/>
            <a:ext cx="8229600" cy="2564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546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40783"/>
            <a:ext cx="5486400" cy="384721"/>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2"/>
            <a:ext cx="5486400" cy="58221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305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94066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2" y="294443"/>
            <a:ext cx="8226425" cy="73866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318629" y="1258492"/>
            <a:ext cx="7368171" cy="25642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873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2607" y="391716"/>
            <a:ext cx="2670988" cy="277058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13" y="391716"/>
            <a:ext cx="5829289" cy="27705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938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06375"/>
            <a:ext cx="2057401" cy="43878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1" cy="4387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4637"/>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2" y="4767264"/>
            <a:ext cx="2895600" cy="274637"/>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lvl1pPr>
              <a:defRPr/>
            </a:lvl1pPr>
          </a:lstStyle>
          <a:p>
            <a:pPr>
              <a:defRPr/>
            </a:pPr>
            <a:fld id="{93F44A4D-0C09-1343-8AAD-AB7C1EF3994A}" type="slidenum">
              <a:rPr lang="en-US"/>
              <a:pPr>
                <a:defRPr/>
              </a:pPr>
              <a:t>‹#›</a:t>
            </a:fld>
            <a:endParaRPr lang="en-US" dirty="0"/>
          </a:p>
        </p:txBody>
      </p:sp>
    </p:spTree>
    <p:extLst>
      <p:ext uri="{BB962C8B-B14F-4D97-AF65-F5344CB8AC3E}">
        <p14:creationId xmlns:p14="http://schemas.microsoft.com/office/powerpoint/2010/main" val="27461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7"/>
            <a:ext cx="7772400" cy="1264449"/>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907631"/>
            <a:ext cx="7772400" cy="39754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2043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258491"/>
            <a:ext cx="4038601" cy="242887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1" cy="242887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227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65273"/>
            <a:ext cx="8229600" cy="73866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802725"/>
            <a:ext cx="4040188" cy="8284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7"/>
            <a:ext cx="4040188" cy="21210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802725"/>
            <a:ext cx="4041774" cy="8284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7"/>
            <a:ext cx="4041774" cy="21210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5538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37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39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399217"/>
            <a:ext cx="3008313" cy="67710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04788"/>
            <a:ext cx="5111749" cy="27735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05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989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40783"/>
            <a:ext cx="5486400" cy="38472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2"/>
            <a:ext cx="5486400" cy="5822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305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01258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94245"/>
            <a:ext cx="82264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888"/>
            <a:ext cx="8229600" cy="256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45720" tIns="44450" rIns="45720" bIns="44450" numCol="1" anchor="t" anchorCtr="0" compatLnSpc="1">
            <a:prstTxWarp prst="textNoShape">
              <a:avLst/>
            </a:prstTxWarp>
            <a:sp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8" name="Picture 14"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380999" y="455295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1"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5000"/>
        </a:lnSpc>
        <a:spcBef>
          <a:spcPct val="0"/>
        </a:spcBef>
        <a:spcAft>
          <a:spcPct val="0"/>
        </a:spcAft>
        <a:defRPr sz="4400" b="1">
          <a:solidFill>
            <a:srgbClr val="FFFF00"/>
          </a:solidFill>
          <a:latin typeface="+mj-lt"/>
          <a:ea typeface="+mj-ea"/>
          <a:cs typeface="ＭＳ Ｐゴシック" charset="0"/>
        </a:defRPr>
      </a:lvl1pPr>
      <a:lvl2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2pPr>
      <a:lvl3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3pPr>
      <a:lvl4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4pPr>
      <a:lvl5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5pPr>
      <a:lvl6pPr marL="4572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6pPr>
      <a:lvl7pPr marL="9144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7pPr>
      <a:lvl8pPr marL="13716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8pPr>
      <a:lvl9pPr marL="18288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AFD00"/>
        </a:buClr>
        <a:buSzPct val="125000"/>
        <a:buChar char="•"/>
        <a:defRPr sz="36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AFD00"/>
        </a:buClr>
        <a:buSzPct val="125000"/>
        <a:buChar char="•"/>
        <a:defRPr sz="3200" b="1">
          <a:solidFill>
            <a:schemeClr val="bg1"/>
          </a:solidFill>
          <a:latin typeface="+mn-lt"/>
          <a:ea typeface="+mn-ea"/>
        </a:defRPr>
      </a:lvl2pPr>
      <a:lvl3pPr marL="1143000" indent="-228600" algn="l" rtl="0" eaLnBrk="0" fontAlgn="base" hangingPunct="0">
        <a:spcBef>
          <a:spcPct val="20000"/>
        </a:spcBef>
        <a:spcAft>
          <a:spcPct val="0"/>
        </a:spcAft>
        <a:buClr>
          <a:srgbClr val="FAFD00"/>
        </a:buClr>
        <a:buSzPct val="125000"/>
        <a:buChar char="•"/>
        <a:defRPr sz="2800" b="1">
          <a:solidFill>
            <a:schemeClr val="bg1"/>
          </a:solidFill>
          <a:latin typeface="+mn-lt"/>
          <a:ea typeface="+mn-ea"/>
        </a:defRPr>
      </a:lvl3pPr>
      <a:lvl4pPr marL="1600200" indent="-228600" algn="l" rtl="0" eaLnBrk="0" fontAlgn="base" hangingPunct="0">
        <a:spcBef>
          <a:spcPct val="20000"/>
        </a:spcBef>
        <a:spcAft>
          <a:spcPct val="0"/>
        </a:spcAft>
        <a:buClr>
          <a:srgbClr val="FAFD00"/>
        </a:buClr>
        <a:buSzPct val="125000"/>
        <a:buChar char="•"/>
        <a:defRPr sz="2400" b="1">
          <a:solidFill>
            <a:schemeClr val="bg1"/>
          </a:solidFill>
          <a:latin typeface="+mn-lt"/>
          <a:ea typeface="+mn-ea"/>
        </a:defRPr>
      </a:lvl4pPr>
      <a:lvl5pPr marL="20574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5pPr>
      <a:lvl6pPr marL="25146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6pPr>
      <a:lvl7pPr marL="29718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7pPr>
      <a:lvl8pPr marL="34290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8pPr>
      <a:lvl9pPr marL="38862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1904999" y="60960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057399" y="62484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209799" y="64008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362199" y="65532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514599" y="67056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666999" y="68580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5" descr="Image of small USGS Identifier"/>
          <p:cNvPicPr>
            <a:picLocks noChangeAspect="1" noChangeArrowheads="1"/>
          </p:cNvPicPr>
          <p:nvPr userDrawn="1"/>
        </p:nvPicPr>
        <p:blipFill>
          <a:blip r:embed="rId13">
            <a:lum bright="-100000"/>
            <a:extLst>
              <a:ext uri="{28A0092B-C50C-407E-A947-70E740481C1C}">
                <a14:useLocalDpi xmlns:a14="http://schemas.microsoft.com/office/drawing/2010/main" val="0"/>
              </a:ext>
            </a:extLst>
          </a:blip>
          <a:srcRect/>
          <a:stretch>
            <a:fillRect/>
          </a:stretch>
        </p:blipFill>
        <p:spPr bwMode="auto">
          <a:xfrm>
            <a:off x="2819399" y="70104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rtl="0" eaLnBrk="0" fontAlgn="base" hangingPunct="0">
        <a:lnSpc>
          <a:spcPct val="95000"/>
        </a:lnSpc>
        <a:spcBef>
          <a:spcPct val="0"/>
        </a:spcBef>
        <a:spcAft>
          <a:spcPct val="0"/>
        </a:spcAft>
        <a:defRPr sz="4400" b="1">
          <a:solidFill>
            <a:srgbClr val="FFFF00"/>
          </a:solidFill>
          <a:latin typeface="+mj-lt"/>
          <a:ea typeface="+mj-ea"/>
          <a:cs typeface="ＭＳ Ｐゴシック" charset="0"/>
        </a:defRPr>
      </a:lvl1pPr>
      <a:lvl2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2pPr>
      <a:lvl3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3pPr>
      <a:lvl4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4pPr>
      <a:lvl5pPr algn="l" rtl="0" eaLnBrk="0" fontAlgn="base" hangingPunct="0">
        <a:lnSpc>
          <a:spcPct val="95000"/>
        </a:lnSpc>
        <a:spcBef>
          <a:spcPct val="0"/>
        </a:spcBef>
        <a:spcAft>
          <a:spcPct val="0"/>
        </a:spcAft>
        <a:defRPr sz="4400" b="1">
          <a:solidFill>
            <a:srgbClr val="FFFF00"/>
          </a:solidFill>
          <a:latin typeface="Arial" charset="0"/>
          <a:ea typeface="ＭＳ Ｐゴシック" charset="0"/>
          <a:cs typeface="ＭＳ Ｐゴシック" charset="0"/>
        </a:defRPr>
      </a:lvl5pPr>
      <a:lvl6pPr marL="4572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6pPr>
      <a:lvl7pPr marL="9144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7pPr>
      <a:lvl8pPr marL="13716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8pPr>
      <a:lvl9pPr marL="1828800" algn="l" rtl="0" eaLnBrk="0" fontAlgn="base" hangingPunct="0">
        <a:lnSpc>
          <a:spcPct val="95000"/>
        </a:lnSpc>
        <a:spcBef>
          <a:spcPct val="0"/>
        </a:spcBef>
        <a:spcAft>
          <a:spcPct val="0"/>
        </a:spcAft>
        <a:defRPr sz="4400" b="1">
          <a:solidFill>
            <a:srgbClr val="FFFF00"/>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AFD00"/>
        </a:buClr>
        <a:buSzPct val="125000"/>
        <a:buChar char="•"/>
        <a:defRPr sz="36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AFD00"/>
        </a:buClr>
        <a:buSzPct val="125000"/>
        <a:buChar char="•"/>
        <a:defRPr sz="3200" b="1">
          <a:solidFill>
            <a:schemeClr val="bg1"/>
          </a:solidFill>
          <a:latin typeface="+mn-lt"/>
          <a:ea typeface="+mn-ea"/>
        </a:defRPr>
      </a:lvl2pPr>
      <a:lvl3pPr marL="1143000" indent="-228600" algn="l" rtl="0" eaLnBrk="0" fontAlgn="base" hangingPunct="0">
        <a:spcBef>
          <a:spcPct val="20000"/>
        </a:spcBef>
        <a:spcAft>
          <a:spcPct val="0"/>
        </a:spcAft>
        <a:buClr>
          <a:srgbClr val="FAFD00"/>
        </a:buClr>
        <a:buSzPct val="125000"/>
        <a:buChar char="•"/>
        <a:defRPr sz="2800" b="1">
          <a:solidFill>
            <a:schemeClr val="bg1"/>
          </a:solidFill>
          <a:latin typeface="+mn-lt"/>
          <a:ea typeface="+mn-ea"/>
        </a:defRPr>
      </a:lvl3pPr>
      <a:lvl4pPr marL="1600200" indent="-228600" algn="l" rtl="0" eaLnBrk="0" fontAlgn="base" hangingPunct="0">
        <a:spcBef>
          <a:spcPct val="20000"/>
        </a:spcBef>
        <a:spcAft>
          <a:spcPct val="0"/>
        </a:spcAft>
        <a:buClr>
          <a:srgbClr val="FAFD00"/>
        </a:buClr>
        <a:buSzPct val="125000"/>
        <a:buChar char="•"/>
        <a:defRPr sz="2400" b="1">
          <a:solidFill>
            <a:schemeClr val="bg1"/>
          </a:solidFill>
          <a:latin typeface="+mn-lt"/>
          <a:ea typeface="+mn-ea"/>
        </a:defRPr>
      </a:lvl4pPr>
      <a:lvl5pPr marL="20574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5pPr>
      <a:lvl6pPr marL="25146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6pPr>
      <a:lvl7pPr marL="29718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7pPr>
      <a:lvl8pPr marL="34290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8pPr>
      <a:lvl9pPr marL="3886200" indent="-228600" algn="l" rtl="0" eaLnBrk="0" fontAlgn="base" hangingPunct="0">
        <a:spcBef>
          <a:spcPct val="20000"/>
        </a:spcBef>
        <a:spcAft>
          <a:spcPct val="0"/>
        </a:spcAft>
        <a:buClr>
          <a:srgbClr val="FAFD00"/>
        </a:buClr>
        <a:buSzPct val="125000"/>
        <a:buChar char="•"/>
        <a:defRPr sz="2000"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122" name="Picture 5" descr="Image of small USGS Identifier"/>
          <p:cNvPicPr>
            <a:picLocks noChangeAspect="1" noChangeArrowheads="1"/>
          </p:cNvPicPr>
          <p:nvPr userDrawn="1"/>
        </p:nvPicPr>
        <p:blipFill>
          <a:blip r:embed="rId3">
            <a:lum bright="-100000"/>
            <a:extLst>
              <a:ext uri="{28A0092B-C50C-407E-A947-70E740481C1C}">
                <a14:useLocalDpi xmlns:a14="http://schemas.microsoft.com/office/drawing/2010/main" val="0"/>
              </a:ext>
            </a:extLst>
          </a:blip>
          <a:srcRect/>
          <a:stretch>
            <a:fillRect/>
          </a:stretch>
        </p:blipFill>
        <p:spPr bwMode="auto">
          <a:xfrm>
            <a:off x="1904999" y="60960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5" descr="Image of small USGS Identifier"/>
          <p:cNvPicPr>
            <a:picLocks noChangeAspect="1" noChangeArrowheads="1"/>
          </p:cNvPicPr>
          <p:nvPr userDrawn="1"/>
        </p:nvPicPr>
        <p:blipFill>
          <a:blip r:embed="rId3">
            <a:lum bright="-100000"/>
            <a:extLst>
              <a:ext uri="{28A0092B-C50C-407E-A947-70E740481C1C}">
                <a14:useLocalDpi xmlns:a14="http://schemas.microsoft.com/office/drawing/2010/main" val="0"/>
              </a:ext>
            </a:extLst>
          </a:blip>
          <a:srcRect/>
          <a:stretch>
            <a:fillRect/>
          </a:stretch>
        </p:blipFill>
        <p:spPr bwMode="auto">
          <a:xfrm>
            <a:off x="2057399" y="62484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Image of small USGS Identifier"/>
          <p:cNvPicPr>
            <a:picLocks noChangeAspect="1" noChangeArrowheads="1"/>
          </p:cNvPicPr>
          <p:nvPr userDrawn="1"/>
        </p:nvPicPr>
        <p:blipFill>
          <a:blip r:embed="rId3">
            <a:lum bright="-100000"/>
            <a:extLst>
              <a:ext uri="{28A0092B-C50C-407E-A947-70E740481C1C}">
                <a14:useLocalDpi xmlns:a14="http://schemas.microsoft.com/office/drawing/2010/main" val="0"/>
              </a:ext>
            </a:extLst>
          </a:blip>
          <a:srcRect/>
          <a:stretch>
            <a:fillRect/>
          </a:stretch>
        </p:blipFill>
        <p:spPr bwMode="auto">
          <a:xfrm>
            <a:off x="2209799" y="640080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descr="Image of small USGS Identifier"/>
          <p:cNvPicPr>
            <a:picLocks noChangeAspect="1" noChangeArrowheads="1"/>
          </p:cNvPicPr>
          <p:nvPr userDrawn="1"/>
        </p:nvPicPr>
        <p:blipFill>
          <a:blip r:embed="rId3">
            <a:lum bright="-100000"/>
            <a:extLst>
              <a:ext uri="{28A0092B-C50C-407E-A947-70E740481C1C}">
                <a14:useLocalDpi xmlns:a14="http://schemas.microsoft.com/office/drawing/2010/main" val="0"/>
              </a:ext>
            </a:extLst>
          </a:blip>
          <a:srcRect/>
          <a:stretch>
            <a:fillRect/>
          </a:stretch>
        </p:blipFill>
        <p:spPr bwMode="auto">
          <a:xfrm>
            <a:off x="380999" y="4552950"/>
            <a:ext cx="114300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3" r:id="rId1"/>
  </p:sldLayoutIdLst>
  <p:hf hdr="0" ftr="0" dt="0"/>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7.em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2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20.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2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2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2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6" name="Rectangle 1038"/>
          <p:cNvSpPr>
            <a:spLocks noGrp="1" noChangeArrowheads="1"/>
          </p:cNvSpPr>
          <p:nvPr>
            <p:ph type="ctrTitle"/>
          </p:nvPr>
        </p:nvSpPr>
        <p:spPr>
          <a:xfrm>
            <a:off x="457201" y="1060163"/>
            <a:ext cx="8534399" cy="1264449"/>
          </a:xfrm>
        </p:spPr>
        <p:txBody>
          <a:bodyPr/>
          <a:lstStyle/>
          <a:p>
            <a:pPr>
              <a:defRPr/>
            </a:pPr>
            <a:r>
              <a:rPr lang="en-US" sz="4000" dirty="0" smtClean="0">
                <a:cs typeface="+mj-cs"/>
              </a:rPr>
              <a:t>An overview of WRTDS and EGRET</a:t>
            </a:r>
            <a:endParaRPr lang="en-US" sz="4000" dirty="0">
              <a:cs typeface="+mj-cs"/>
            </a:endParaRPr>
          </a:p>
        </p:txBody>
      </p:sp>
      <p:sp>
        <p:nvSpPr>
          <p:cNvPr id="74755" name="Rectangle 1027"/>
          <p:cNvSpPr>
            <a:spLocks noGrp="1" noChangeArrowheads="1"/>
          </p:cNvSpPr>
          <p:nvPr>
            <p:ph type="subTitle" idx="1"/>
          </p:nvPr>
        </p:nvSpPr>
        <p:spPr>
          <a:xfrm>
            <a:off x="457201" y="2647950"/>
            <a:ext cx="8077200" cy="1825628"/>
          </a:xfrm>
        </p:spPr>
        <p:txBody>
          <a:bodyPr lIns="90488" rIns="90488"/>
          <a:lstStyle/>
          <a:p>
            <a:pPr>
              <a:defRPr/>
            </a:pPr>
            <a:r>
              <a:rPr lang="en-US" dirty="0" smtClean="0">
                <a:cs typeface="+mn-cs"/>
              </a:rPr>
              <a:t>Robert M. Hirsch</a:t>
            </a:r>
            <a:endParaRPr lang="en-US" dirty="0">
              <a:cs typeface="+mn-cs"/>
            </a:endParaRPr>
          </a:p>
          <a:p>
            <a:pPr>
              <a:defRPr/>
            </a:pPr>
            <a:r>
              <a:rPr lang="en-US" dirty="0" smtClean="0">
                <a:cs typeface="+mn-cs"/>
              </a:rPr>
              <a:t>Research </a:t>
            </a:r>
            <a:r>
              <a:rPr lang="en-US" smtClean="0">
                <a:cs typeface="+mn-cs"/>
              </a:rPr>
              <a:t>Hydrologist Emeritus</a:t>
            </a:r>
            <a:endParaRPr lang="en-US" dirty="0">
              <a:cs typeface="+mn-cs"/>
            </a:endParaRPr>
          </a:p>
          <a:p>
            <a:pPr>
              <a:defRPr/>
            </a:pPr>
            <a:r>
              <a:rPr lang="en-US" sz="2800" dirty="0" smtClean="0">
                <a:cs typeface="+mn-cs"/>
              </a:rPr>
              <a:t>March 26, 2019</a:t>
            </a:r>
            <a:endParaRPr lang="en-US" sz="2800" dirty="0">
              <a:cs typeface="+mn-cs"/>
            </a:endParaRPr>
          </a:p>
        </p:txBody>
      </p:sp>
      <p:pic>
        <p:nvPicPr>
          <p:cNvPr id="8195" name="Picture 15" descr="Image of large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33399" y="285750"/>
            <a:ext cx="2057401"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086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p>
            <a:endParaRPr lang="en-US"/>
          </a:p>
        </p:txBody>
      </p:sp>
      <p:pic>
        <p:nvPicPr>
          <p:cNvPr id="19458" name="Picture 8" descr="Image of large USGS Identifier"/>
          <p:cNvPicPr>
            <a:picLocks noChangeAspect="1" noChangeArrowheads="1"/>
          </p:cNvPicPr>
          <p:nvPr/>
        </p:nvPicPr>
        <p:blipFill>
          <a:blip r:embed="rId3">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auto">
          <a:xfrm>
            <a:off x="228600" y="4686300"/>
            <a:ext cx="13033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 y="276225"/>
            <a:ext cx="88519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4"/>
          <p:cNvSpPr/>
          <p:nvPr/>
        </p:nvSpPr>
        <p:spPr bwMode="auto">
          <a:xfrm rot="3070547">
            <a:off x="7460457" y="-250428"/>
            <a:ext cx="1314450" cy="2017713"/>
          </a:xfrm>
          <a:prstGeom prst="downArrow">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extLst/>
        </p:spPr>
        <p:txBody>
          <a:bodyPr/>
          <a:lstStyle/>
          <a:p>
            <a:pPr>
              <a:defRPr/>
            </a:pPr>
            <a:endParaRPr lang="en-US"/>
          </a:p>
        </p:txBody>
      </p:sp>
      <p:sp>
        <p:nvSpPr>
          <p:cNvPr id="3" name="TextBox 2"/>
          <p:cNvSpPr txBox="1">
            <a:spLocks noChangeArrowheads="1"/>
          </p:cNvSpPr>
          <p:nvPr/>
        </p:nvSpPr>
        <p:spPr bwMode="auto">
          <a:xfrm>
            <a:off x="3657600" y="4514850"/>
            <a:ext cx="49656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t>It’s all about the flow!</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829051"/>
            <a:ext cx="1538288" cy="121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531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2000"/>
                                        <p:tgtEl>
                                          <p:spTgt spid="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p>
            <a:r>
              <a:rPr lang="en-US" sz="2800" b="1" dirty="0">
                <a:solidFill>
                  <a:srgbClr val="FF0000"/>
                </a:solidFill>
              </a:rPr>
              <a:t>Some might say, you can get rid of the problem if you just look at concentration rather than flux</a:t>
            </a:r>
          </a:p>
        </p:txBody>
      </p:sp>
      <p:pic>
        <p:nvPicPr>
          <p:cNvPr id="19458" name="Picture 8" descr="Image of large USGS Identifier"/>
          <p:cNvPicPr>
            <a:picLocks noChangeAspect="1" noChangeArrowheads="1"/>
          </p:cNvPicPr>
          <p:nvPr/>
        </p:nvPicPr>
        <p:blipFill>
          <a:blip r:embed="rId3">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auto">
          <a:xfrm>
            <a:off x="228600" y="4686300"/>
            <a:ext cx="13033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38200" y="961110"/>
            <a:ext cx="8533522" cy="4182390"/>
          </a:xfrm>
          <a:prstGeom prst="rect">
            <a:avLst/>
          </a:prstGeom>
        </p:spPr>
      </p:pic>
      <p:sp>
        <p:nvSpPr>
          <p:cNvPr id="6" name="TextBox 5"/>
          <p:cNvSpPr txBox="1"/>
          <p:nvPr/>
        </p:nvSpPr>
        <p:spPr>
          <a:xfrm>
            <a:off x="2380185" y="4688156"/>
            <a:ext cx="5964894" cy="523220"/>
          </a:xfrm>
          <a:prstGeom prst="rect">
            <a:avLst/>
          </a:prstGeom>
          <a:noFill/>
        </p:spPr>
        <p:txBody>
          <a:bodyPr wrap="none" rtlCol="0">
            <a:spAutoFit/>
          </a:bodyPr>
          <a:lstStyle/>
          <a:p>
            <a:r>
              <a:rPr lang="en-US" sz="2800" b="1" dirty="0">
                <a:solidFill>
                  <a:srgbClr val="FF0000"/>
                </a:solidFill>
              </a:rPr>
              <a:t>Sorry to say, the problem remains</a:t>
            </a:r>
          </a:p>
        </p:txBody>
      </p:sp>
    </p:spTree>
    <p:extLst>
      <p:ext uri="{BB962C8B-B14F-4D97-AF65-F5344CB8AC3E}">
        <p14:creationId xmlns:p14="http://schemas.microsoft.com/office/powerpoint/2010/main" val="2966795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026"/>
          <p:cNvSpPr>
            <a:spLocks noGrp="1" noChangeArrowheads="1"/>
          </p:cNvSpPr>
          <p:nvPr>
            <p:ph type="title"/>
          </p:nvPr>
        </p:nvSpPr>
        <p:spPr>
          <a:xfrm>
            <a:off x="457200" y="-95250"/>
            <a:ext cx="8226425" cy="738664"/>
          </a:xfrm>
        </p:spPr>
        <p:txBody>
          <a:bodyPr/>
          <a:lstStyle/>
          <a:p>
            <a:pPr>
              <a:defRPr/>
            </a:pPr>
            <a:r>
              <a:rPr lang="en-US" dirty="0">
                <a:cs typeface="+mj-cs"/>
              </a:rPr>
              <a:t>What’s my point here?</a:t>
            </a:r>
          </a:p>
        </p:txBody>
      </p:sp>
      <p:sp>
        <p:nvSpPr>
          <p:cNvPr id="326659" name="Rectangle 1027"/>
          <p:cNvSpPr>
            <a:spLocks noGrp="1" noChangeArrowheads="1"/>
          </p:cNvSpPr>
          <p:nvPr>
            <p:ph type="body" idx="1"/>
          </p:nvPr>
        </p:nvSpPr>
        <p:spPr>
          <a:xfrm>
            <a:off x="228600" y="590550"/>
            <a:ext cx="8915400" cy="4041619"/>
          </a:xfrm>
        </p:spPr>
        <p:txBody>
          <a:bodyPr/>
          <a:lstStyle/>
          <a:p>
            <a:pPr>
              <a:spcBef>
                <a:spcPts val="1968"/>
              </a:spcBef>
              <a:defRPr/>
            </a:pPr>
            <a:r>
              <a:rPr lang="en-US" sz="3200" dirty="0">
                <a:cs typeface="+mn-cs"/>
              </a:rPr>
              <a:t>Although the history of loadings </a:t>
            </a:r>
            <a:r>
              <a:rPr lang="en-US" sz="3200" dirty="0">
                <a:solidFill>
                  <a:srgbClr val="FF0000"/>
                </a:solidFill>
                <a:cs typeface="+mn-cs"/>
              </a:rPr>
              <a:t>can be very useful</a:t>
            </a:r>
            <a:r>
              <a:rPr lang="en-US" sz="3200" dirty="0">
                <a:cs typeface="+mn-cs"/>
              </a:rPr>
              <a:t> to ecologists studying the drivers of the receiving water body,</a:t>
            </a:r>
          </a:p>
          <a:p>
            <a:pPr>
              <a:spcBef>
                <a:spcPts val="1968"/>
              </a:spcBef>
              <a:defRPr/>
            </a:pPr>
            <a:r>
              <a:rPr lang="en-US" sz="3200" dirty="0">
                <a:cs typeface="+mn-cs"/>
              </a:rPr>
              <a:t>It is </a:t>
            </a:r>
            <a:r>
              <a:rPr lang="en-US" sz="3200" dirty="0">
                <a:solidFill>
                  <a:srgbClr val="FF0000"/>
                </a:solidFill>
                <a:cs typeface="+mn-cs"/>
              </a:rPr>
              <a:t>not </a:t>
            </a:r>
            <a:r>
              <a:rPr lang="en-US" sz="3200" dirty="0">
                <a:cs typeface="+mn-cs"/>
              </a:rPr>
              <a:t>useful for assessing progress in the watershed.</a:t>
            </a:r>
          </a:p>
          <a:p>
            <a:pPr>
              <a:spcBef>
                <a:spcPts val="1968"/>
              </a:spcBef>
              <a:defRPr/>
            </a:pPr>
            <a:r>
              <a:rPr lang="en-US" sz="3200" dirty="0">
                <a:cs typeface="+mn-cs"/>
              </a:rPr>
              <a:t>We are smarter than Homer!  We can deal with the influence of flow.</a:t>
            </a:r>
          </a:p>
        </p:txBody>
      </p:sp>
    </p:spTree>
    <p:extLst>
      <p:ext uri="{BB962C8B-B14F-4D97-AF65-F5344CB8AC3E}">
        <p14:creationId xmlns:p14="http://schemas.microsoft.com/office/powerpoint/2010/main" val="9340751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6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457200" y="-57071"/>
            <a:ext cx="8226425" cy="738664"/>
          </a:xfrm>
        </p:spPr>
        <p:txBody>
          <a:bodyPr/>
          <a:lstStyle/>
          <a:p>
            <a:pPr>
              <a:defRPr/>
            </a:pPr>
            <a:r>
              <a:rPr lang="en-US" dirty="0"/>
              <a:t>Data requirements</a:t>
            </a:r>
          </a:p>
        </p:txBody>
      </p:sp>
      <p:sp>
        <p:nvSpPr>
          <p:cNvPr id="482307" name="Rectangle 3"/>
          <p:cNvSpPr>
            <a:spLocks noGrp="1" noChangeArrowheads="1"/>
          </p:cNvSpPr>
          <p:nvPr>
            <p:ph type="body" idx="1"/>
          </p:nvPr>
        </p:nvSpPr>
        <p:spPr>
          <a:xfrm>
            <a:off x="381000" y="666750"/>
            <a:ext cx="8229600" cy="3921587"/>
          </a:xfrm>
        </p:spPr>
        <p:txBody>
          <a:bodyPr/>
          <a:lstStyle/>
          <a:p>
            <a:pPr>
              <a:spcBef>
                <a:spcPts val="600"/>
              </a:spcBef>
            </a:pPr>
            <a:r>
              <a:rPr lang="en-US" altLang="en-US" sz="2800" dirty="0"/>
              <a:t>Requires a complete daily discharge record</a:t>
            </a:r>
          </a:p>
          <a:p>
            <a:pPr>
              <a:spcBef>
                <a:spcPts val="600"/>
              </a:spcBef>
            </a:pPr>
            <a:r>
              <a:rPr lang="en-US" altLang="en-US" sz="2800" dirty="0"/>
              <a:t>Streamflow can’t be too flashy (low intra-day variability)</a:t>
            </a:r>
          </a:p>
          <a:p>
            <a:pPr>
              <a:spcBef>
                <a:spcPts val="600"/>
              </a:spcBef>
            </a:pPr>
            <a:r>
              <a:rPr lang="en-US" altLang="en-US" sz="2800" dirty="0"/>
              <a:t>Works best with &gt;100 samples</a:t>
            </a:r>
          </a:p>
          <a:p>
            <a:pPr>
              <a:spcBef>
                <a:spcPts val="600"/>
              </a:spcBef>
            </a:pPr>
            <a:r>
              <a:rPr lang="en-US" altLang="en-US" sz="2800" dirty="0"/>
              <a:t>Water quality samples should cover most of the discharge range</a:t>
            </a:r>
          </a:p>
          <a:p>
            <a:pPr>
              <a:spcBef>
                <a:spcPts val="600"/>
              </a:spcBef>
            </a:pPr>
            <a:r>
              <a:rPr lang="en-US" altLang="en-US" sz="2800" dirty="0"/>
              <a:t>For trends: 10 or more years of data</a:t>
            </a:r>
          </a:p>
          <a:p>
            <a:pPr>
              <a:spcBef>
                <a:spcPts val="600"/>
              </a:spcBef>
            </a:pPr>
            <a:r>
              <a:rPr lang="en-US" altLang="en-US" sz="2800" dirty="0"/>
              <a:t>For average flux: 5 or more years of data</a:t>
            </a:r>
          </a:p>
        </p:txBody>
      </p:sp>
    </p:spTree>
    <p:extLst>
      <p:ext uri="{BB962C8B-B14F-4D97-AF65-F5344CB8AC3E}">
        <p14:creationId xmlns:p14="http://schemas.microsoft.com/office/powerpoint/2010/main" val="36632966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2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23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Sus and Chop map.jpg"/>
          <p:cNvPicPr>
            <a:picLocks noChangeAspect="1"/>
          </p:cNvPicPr>
          <p:nvPr/>
        </p:nvPicPr>
        <p:blipFill>
          <a:blip r:embed="rId2">
            <a:extLst>
              <a:ext uri="{28A0092B-C50C-407E-A947-70E740481C1C}">
                <a14:useLocalDpi xmlns:a14="http://schemas.microsoft.com/office/drawing/2010/main" val="0"/>
              </a:ext>
            </a:extLst>
          </a:blip>
          <a:srcRect l="25833"/>
          <a:stretch>
            <a:fillRect/>
          </a:stretch>
        </p:blipFill>
        <p:spPr bwMode="auto">
          <a:xfrm>
            <a:off x="0" y="1"/>
            <a:ext cx="9144000" cy="518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extBox 2"/>
          <p:cNvSpPr txBox="1">
            <a:spLocks noChangeArrowheads="1"/>
          </p:cNvSpPr>
          <p:nvPr/>
        </p:nvSpPr>
        <p:spPr bwMode="auto">
          <a:xfrm>
            <a:off x="5619750" y="3429000"/>
            <a:ext cx="352425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4000" b="1">
                <a:solidFill>
                  <a:srgbClr val="FFFFFF"/>
                </a:solidFill>
              </a:rPr>
              <a:t>Choptank River, </a:t>
            </a:r>
            <a:br>
              <a:rPr lang="en-US" altLang="en-US" sz="4000" b="1">
                <a:solidFill>
                  <a:srgbClr val="FFFFFF"/>
                </a:solidFill>
              </a:rPr>
            </a:br>
            <a:r>
              <a:rPr lang="en-US" altLang="en-US" sz="2800" b="1">
                <a:solidFill>
                  <a:srgbClr val="FFFFFF"/>
                </a:solidFill>
              </a:rPr>
              <a:t>293 km</a:t>
            </a:r>
            <a:r>
              <a:rPr lang="en-US" altLang="en-US" sz="2800" b="1" baseline="30000">
                <a:solidFill>
                  <a:srgbClr val="FFFFFF"/>
                </a:solidFill>
              </a:rPr>
              <a:t>2</a:t>
            </a:r>
            <a:r>
              <a:rPr lang="en-US" altLang="en-US" sz="2800" b="1">
                <a:solidFill>
                  <a:srgbClr val="FFFFFF"/>
                </a:solidFill>
              </a:rPr>
              <a:t> watershed</a:t>
            </a:r>
          </a:p>
        </p:txBody>
      </p:sp>
      <p:sp>
        <p:nvSpPr>
          <p:cNvPr id="13315" name="Isosceles Triangle 4"/>
          <p:cNvSpPr>
            <a:spLocks noChangeArrowheads="1"/>
          </p:cNvSpPr>
          <p:nvPr/>
        </p:nvSpPr>
        <p:spPr bwMode="auto">
          <a:xfrm>
            <a:off x="4495800" y="3086100"/>
            <a:ext cx="304800" cy="228600"/>
          </a:xfrm>
          <a:prstGeom prst="triangle">
            <a:avLst>
              <a:gd name="adj" fmla="val 50000"/>
            </a:avLst>
          </a:prstGeom>
          <a:solidFill>
            <a:srgbClr val="FF0000"/>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13316" name="Isosceles Triangle 5"/>
          <p:cNvSpPr>
            <a:spLocks noChangeArrowheads="1"/>
          </p:cNvSpPr>
          <p:nvPr/>
        </p:nvSpPr>
        <p:spPr bwMode="auto">
          <a:xfrm>
            <a:off x="4800600" y="3657600"/>
            <a:ext cx="228600" cy="171450"/>
          </a:xfrm>
          <a:prstGeom prst="triangle">
            <a:avLst>
              <a:gd name="adj" fmla="val 50000"/>
            </a:avLst>
          </a:prstGeom>
          <a:solidFill>
            <a:srgbClr val="FF0000"/>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133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8026" y="0"/>
            <a:ext cx="716597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1"/>
          <p:cNvSpPr txBox="1">
            <a:spLocks noChangeArrowheads="1"/>
          </p:cNvSpPr>
          <p:nvPr/>
        </p:nvSpPr>
        <p:spPr bwMode="auto">
          <a:xfrm>
            <a:off x="457200" y="2457450"/>
            <a:ext cx="47309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b="1">
                <a:solidFill>
                  <a:schemeClr val="bg1"/>
                </a:solidFill>
              </a:rPr>
              <a:t>WRTDS Example</a:t>
            </a:r>
          </a:p>
        </p:txBody>
      </p:sp>
    </p:spTree>
    <p:extLst>
      <p:ext uri="{BB962C8B-B14F-4D97-AF65-F5344CB8AC3E}">
        <p14:creationId xmlns:p14="http://schemas.microsoft.com/office/powerpoint/2010/main" val="31798349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ChangeArrowheads="1"/>
          </p:cNvSpPr>
          <p:nvPr/>
        </p:nvSpPr>
        <p:spPr bwMode="auto">
          <a:xfrm>
            <a:off x="2743200" y="1635658"/>
            <a:ext cx="6400800" cy="348615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14338" name="Rectangle 3"/>
          <p:cNvSpPr>
            <a:spLocks noGrp="1" noChangeArrowheads="1"/>
          </p:cNvSpPr>
          <p:nvPr>
            <p:ph type="body" idx="1"/>
          </p:nvPr>
        </p:nvSpPr>
        <p:spPr>
          <a:xfrm>
            <a:off x="76200" y="26194"/>
            <a:ext cx="8991600" cy="1428596"/>
          </a:xfrm>
        </p:spPr>
        <p:txBody>
          <a:bodyPr/>
          <a:lstStyle/>
          <a:p>
            <a:pPr marL="0" indent="0">
              <a:spcBef>
                <a:spcPts val="1800"/>
              </a:spcBef>
              <a:buFontTx/>
              <a:buNone/>
            </a:pPr>
            <a:r>
              <a:rPr lang="en-US" altLang="en-US" sz="2800" dirty="0">
                <a:ea typeface="ＭＳ Ｐゴシック" charset="-128"/>
              </a:rPr>
              <a:t>“Data without models are chaos, </a:t>
            </a:r>
            <a:br>
              <a:rPr lang="en-US" altLang="en-US" sz="2800" dirty="0">
                <a:ea typeface="ＭＳ Ｐゴシック" charset="-128"/>
              </a:rPr>
            </a:br>
            <a:r>
              <a:rPr lang="en-US" altLang="en-US" sz="2800" dirty="0">
                <a:ea typeface="ＭＳ Ｐゴシック" charset="-128"/>
              </a:rPr>
              <a:t> but models without data are fantasy”</a:t>
            </a:r>
            <a:endParaRPr lang="en-US" altLang="ja-JP" sz="2800" dirty="0">
              <a:ea typeface="ＭＳ Ｐゴシック" charset="-128"/>
            </a:endParaRPr>
          </a:p>
          <a:p>
            <a:pPr marL="0" indent="0">
              <a:spcBef>
                <a:spcPts val="1800"/>
              </a:spcBef>
              <a:buFontTx/>
              <a:buNone/>
            </a:pPr>
            <a:r>
              <a:rPr lang="en-US" altLang="en-US" sz="1600" dirty="0">
                <a:ea typeface="ＭＳ Ｐゴシック" charset="-128"/>
              </a:rPr>
              <a:t>Nesbit, </a:t>
            </a:r>
            <a:r>
              <a:rPr lang="en-US" altLang="en-US" sz="1600" dirty="0" err="1">
                <a:ea typeface="ＭＳ Ｐゴシック" charset="-128"/>
              </a:rPr>
              <a:t>Dlugokencky</a:t>
            </a:r>
            <a:r>
              <a:rPr lang="en-US" altLang="en-US" sz="1600" dirty="0">
                <a:ea typeface="ＭＳ Ｐゴシック" charset="-128"/>
              </a:rPr>
              <a:t> and </a:t>
            </a:r>
            <a:r>
              <a:rPr lang="en-US" altLang="en-US" sz="1600" dirty="0" err="1">
                <a:ea typeface="ＭＳ Ｐゴシック" charset="-128"/>
              </a:rPr>
              <a:t>Bousquet</a:t>
            </a:r>
            <a:r>
              <a:rPr lang="en-US" altLang="en-US" sz="1600" dirty="0">
                <a:ea typeface="ＭＳ Ｐゴシック" charset="-128"/>
              </a:rPr>
              <a:t>, Science, 31 January 2014, pp. 493-495</a:t>
            </a:r>
          </a:p>
        </p:txBody>
      </p:sp>
      <p:pic>
        <p:nvPicPr>
          <p:cNvPr id="1433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85950"/>
            <a:ext cx="6400800" cy="348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273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57200" y="171451"/>
            <a:ext cx="8242300" cy="398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800" b="1" dirty="0">
                <a:solidFill>
                  <a:schemeClr val="bg1"/>
                </a:solidFill>
              </a:rPr>
              <a:t>Use the data and a simple, highly-flexible smoothing model to decompose the data into 4 components.</a:t>
            </a:r>
          </a:p>
          <a:p>
            <a:pPr eaLnBrk="1" hangingPunct="1"/>
            <a:endParaRPr lang="en-US" altLang="en-US" sz="2400" b="1" dirty="0">
              <a:solidFill>
                <a:schemeClr val="bg1"/>
              </a:solidFill>
            </a:endParaRPr>
          </a:p>
          <a:p>
            <a:pPr eaLnBrk="1" hangingPunct="1">
              <a:spcAft>
                <a:spcPts val="1800"/>
              </a:spcAft>
              <a:buFontTx/>
              <a:buAutoNum type="arabicParenR"/>
            </a:pPr>
            <a:r>
              <a:rPr lang="en-US" altLang="en-US" sz="2800" b="1" dirty="0">
                <a:solidFill>
                  <a:schemeClr val="bg1"/>
                </a:solidFill>
              </a:rPr>
              <a:t> </a:t>
            </a:r>
            <a:r>
              <a:rPr lang="en-US" altLang="en-US" sz="2400" b="1" dirty="0">
                <a:solidFill>
                  <a:schemeClr val="bg1"/>
                </a:solidFill>
              </a:rPr>
              <a:t>Discharge related component </a:t>
            </a:r>
          </a:p>
          <a:p>
            <a:pPr eaLnBrk="1" hangingPunct="1">
              <a:spcAft>
                <a:spcPts val="1800"/>
              </a:spcAft>
              <a:buFontTx/>
              <a:buAutoNum type="arabicParenR"/>
            </a:pPr>
            <a:r>
              <a:rPr lang="en-US" altLang="en-US" sz="2400" b="1" dirty="0">
                <a:solidFill>
                  <a:schemeClr val="bg1"/>
                </a:solidFill>
              </a:rPr>
              <a:t> Seasonal component</a:t>
            </a:r>
          </a:p>
          <a:p>
            <a:pPr eaLnBrk="1" hangingPunct="1">
              <a:spcAft>
                <a:spcPts val="1800"/>
              </a:spcAft>
              <a:buFontTx/>
              <a:buAutoNum type="arabicParenR"/>
            </a:pPr>
            <a:r>
              <a:rPr lang="en-US" altLang="en-US" sz="2400" b="1" dirty="0">
                <a:solidFill>
                  <a:schemeClr val="bg1"/>
                </a:solidFill>
              </a:rPr>
              <a:t> Time trend component</a:t>
            </a:r>
          </a:p>
          <a:p>
            <a:pPr eaLnBrk="1" hangingPunct="1">
              <a:spcAft>
                <a:spcPts val="1800"/>
              </a:spcAft>
              <a:buFontTx/>
              <a:buAutoNum type="arabicParenR"/>
            </a:pPr>
            <a:r>
              <a:rPr lang="en-US" altLang="en-US" sz="2400" b="1" dirty="0">
                <a:solidFill>
                  <a:schemeClr val="bg1"/>
                </a:solidFill>
              </a:rPr>
              <a:t> Random component</a:t>
            </a:r>
          </a:p>
        </p:txBody>
      </p:sp>
    </p:spTree>
    <p:extLst>
      <p:ext uri="{BB962C8B-B14F-4D97-AF65-F5344CB8AC3E}">
        <p14:creationId xmlns:p14="http://schemas.microsoft.com/office/powerpoint/2010/main" val="2276486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ChangeArrowheads="1"/>
          </p:cNvSpPr>
          <p:nvPr/>
        </p:nvSpPr>
        <p:spPr bwMode="auto">
          <a:xfrm>
            <a:off x="0" y="0"/>
            <a:ext cx="9144000" cy="5143500"/>
          </a:xfrm>
          <a:prstGeom prst="rect">
            <a:avLst/>
          </a:prstGeom>
          <a:solidFill>
            <a:srgbClr val="FFFFFF"/>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16386" name="TextBox 1"/>
          <p:cNvSpPr txBox="1">
            <a:spLocks noChangeArrowheads="1"/>
          </p:cNvSpPr>
          <p:nvPr/>
        </p:nvSpPr>
        <p:spPr bwMode="auto">
          <a:xfrm>
            <a:off x="533400" y="0"/>
            <a:ext cx="8305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r>
              <a:rPr lang="en-US" altLang="en-US" b="1" dirty="0"/>
              <a:t>Locally Weighted Regression</a:t>
            </a:r>
          </a:p>
        </p:txBody>
      </p:sp>
      <p:sp>
        <p:nvSpPr>
          <p:cNvPr id="16387" name="Rectangle 4"/>
          <p:cNvSpPr>
            <a:spLocks noChangeArrowheads="1"/>
          </p:cNvSpPr>
          <p:nvPr/>
        </p:nvSpPr>
        <p:spPr bwMode="auto">
          <a:xfrm>
            <a:off x="0" y="-384720"/>
            <a:ext cx="18466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graphicFrame>
        <p:nvGraphicFramePr>
          <p:cNvPr id="16388" name="Object 2"/>
          <p:cNvGraphicFramePr>
            <a:graphicFrameLocks noChangeAspect="1"/>
          </p:cNvGraphicFramePr>
          <p:nvPr/>
        </p:nvGraphicFramePr>
        <p:xfrm>
          <a:off x="381000" y="2171700"/>
          <a:ext cx="8458200" cy="361950"/>
        </p:xfrm>
        <a:graphic>
          <a:graphicData uri="http://schemas.openxmlformats.org/presentationml/2006/ole">
            <mc:AlternateContent xmlns:mc="http://schemas.openxmlformats.org/markup-compatibility/2006">
              <mc:Choice xmlns:v="urn:schemas-microsoft-com:vml" Requires="v">
                <p:oleObj spid="_x0000_s8216" name="Equation" r:id="rId4" imgW="3642176" imgH="178473" progId="Equation.3">
                  <p:embed/>
                </p:oleObj>
              </mc:Choice>
              <mc:Fallback>
                <p:oleObj name="Equation" r:id="rId4" imgW="3642176" imgH="17847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71700"/>
                        <a:ext cx="84582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6389" name="TextBox 6"/>
          <p:cNvSpPr txBox="1">
            <a:spLocks noChangeArrowheads="1"/>
          </p:cNvSpPr>
          <p:nvPr/>
        </p:nvSpPr>
        <p:spPr bwMode="auto">
          <a:xfrm>
            <a:off x="0" y="7429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800" b="1" dirty="0"/>
              <a:t>For any location in time - discharge space</a:t>
            </a:r>
            <a:br>
              <a:rPr lang="en-US" altLang="en-US" sz="2800" b="1" dirty="0"/>
            </a:br>
            <a:r>
              <a:rPr lang="en-US" altLang="en-US" sz="2800" b="1" dirty="0"/>
              <a:t>(</a:t>
            </a:r>
            <a:r>
              <a:rPr lang="en-US" altLang="en-US" sz="2800" b="1" i="1" dirty="0"/>
              <a:t>t</a:t>
            </a:r>
            <a:r>
              <a:rPr lang="en-US" altLang="en-US" sz="2800" b="1" dirty="0"/>
              <a:t> and </a:t>
            </a:r>
            <a:r>
              <a:rPr lang="en-US" altLang="en-US" sz="2800" b="1" i="1" dirty="0"/>
              <a:t>Q</a:t>
            </a:r>
            <a:r>
              <a:rPr lang="en-US" altLang="en-US" sz="2800" b="1" dirty="0"/>
              <a:t>) we assume that concentration (</a:t>
            </a:r>
            <a:r>
              <a:rPr lang="en-US" altLang="en-US" sz="2800" b="1" i="1" dirty="0"/>
              <a:t>c</a:t>
            </a:r>
            <a:r>
              <a:rPr lang="en-US" altLang="en-US" sz="2800" b="1" dirty="0"/>
              <a:t>) follows this model </a:t>
            </a:r>
          </a:p>
          <a:p>
            <a:pPr eaLnBrk="1" hangingPunct="1"/>
            <a:endParaRPr lang="en-US" altLang="en-US" sz="2800" b="1" dirty="0"/>
          </a:p>
          <a:p>
            <a:pPr eaLnBrk="1" hangingPunct="1"/>
            <a:r>
              <a:rPr lang="en-US" altLang="en-US" sz="2800" b="1" dirty="0"/>
              <a:t> </a:t>
            </a:r>
          </a:p>
        </p:txBody>
      </p:sp>
      <p:sp>
        <p:nvSpPr>
          <p:cNvPr id="34822" name="Rectangle 7"/>
          <p:cNvSpPr>
            <a:spLocks noChangeArrowheads="1"/>
          </p:cNvSpPr>
          <p:nvPr/>
        </p:nvSpPr>
        <p:spPr bwMode="auto">
          <a:xfrm>
            <a:off x="0" y="3734805"/>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800" b="1" dirty="0"/>
              <a:t>Use weighted regression at many points in that space.  The weight on each sample is determined by its “relevance” to that particular point in the space.  </a:t>
            </a:r>
          </a:p>
        </p:txBody>
      </p:sp>
      <p:sp>
        <p:nvSpPr>
          <p:cNvPr id="34823" name="Rectangle 8"/>
          <p:cNvSpPr>
            <a:spLocks noChangeArrowheads="1"/>
          </p:cNvSpPr>
          <p:nvPr/>
        </p:nvSpPr>
        <p:spPr bwMode="auto">
          <a:xfrm>
            <a:off x="21228" y="26479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800" b="1" dirty="0"/>
              <a:t>But the coefficients should be smoothly changing as we move through the space</a:t>
            </a:r>
            <a:endParaRPr lang="en-US" altLang="en-US" sz="2800" dirty="0"/>
          </a:p>
        </p:txBody>
      </p:sp>
    </p:spTree>
    <p:extLst>
      <p:ext uri="{BB962C8B-B14F-4D97-AF65-F5344CB8AC3E}">
        <p14:creationId xmlns:p14="http://schemas.microsoft.com/office/powerpoint/2010/main" val="321517807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animEffect transition="in" filter="blinds(horizontal)">
                                      <p:cBhvr>
                                        <p:cTn id="7" dur="500"/>
                                        <p:tgtEl>
                                          <p:spTgt spid="348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22">
                                            <p:txEl>
                                              <p:pRg st="0" end="0"/>
                                            </p:txEl>
                                          </p:spTgt>
                                        </p:tgtEl>
                                        <p:attrNameLst>
                                          <p:attrName>style.visibility</p:attrName>
                                        </p:attrNameLst>
                                      </p:cBhvr>
                                      <p:to>
                                        <p:strVal val="visible"/>
                                      </p:to>
                                    </p:set>
                                    <p:animEffect transition="in" filter="blinds(horizontal)">
                                      <p:cBhvr>
                                        <p:cTn id="12" dur="500"/>
                                        <p:tgtEl>
                                          <p:spTgt spid="348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0" y="971550"/>
            <a:ext cx="9144000" cy="30480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18434" name="Rectangle 3"/>
          <p:cNvSpPr>
            <a:spLocks noGrp="1" noChangeArrowheads="1"/>
          </p:cNvSpPr>
          <p:nvPr>
            <p:ph type="body" idx="1"/>
          </p:nvPr>
        </p:nvSpPr>
        <p:spPr>
          <a:xfrm>
            <a:off x="76200" y="26194"/>
            <a:ext cx="8991600" cy="520655"/>
          </a:xfrm>
        </p:spPr>
        <p:txBody>
          <a:bodyPr/>
          <a:lstStyle/>
          <a:p>
            <a:pPr marL="0" indent="0">
              <a:spcBef>
                <a:spcPts val="1800"/>
              </a:spcBef>
              <a:buFontTx/>
              <a:buNone/>
            </a:pPr>
            <a:r>
              <a:rPr lang="en-US" altLang="en-US" sz="2800">
                <a:ea typeface="ＭＳ Ｐゴシック" charset="-128"/>
              </a:rPr>
              <a:t>WRTDS view of the evolving behavior of nitrate</a:t>
            </a:r>
            <a:endParaRPr lang="en-US" altLang="en-US" sz="1600">
              <a:ea typeface="ＭＳ Ｐゴシック" charset="-128"/>
            </a:endParaRPr>
          </a:p>
        </p:txBody>
      </p:sp>
      <p:sp>
        <p:nvSpPr>
          <p:cNvPr id="18435" name="TextBox 1"/>
          <p:cNvSpPr txBox="1">
            <a:spLocks noChangeArrowheads="1"/>
          </p:cNvSpPr>
          <p:nvPr/>
        </p:nvSpPr>
        <p:spPr bwMode="auto">
          <a:xfrm>
            <a:off x="838200" y="3943350"/>
            <a:ext cx="78360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b="1">
                <a:solidFill>
                  <a:srgbClr val="FFFF00"/>
                </a:solidFill>
              </a:rPr>
              <a:t>How is this surface created?</a:t>
            </a: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69" y="133350"/>
            <a:ext cx="91440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924800" y="3562350"/>
            <a:ext cx="792680" cy="400110"/>
          </a:xfrm>
          <a:prstGeom prst="rect">
            <a:avLst/>
          </a:prstGeom>
          <a:noFill/>
        </p:spPr>
        <p:txBody>
          <a:bodyPr wrap="none" rtlCol="0">
            <a:spAutoFit/>
          </a:bodyPr>
          <a:lstStyle/>
          <a:p>
            <a:r>
              <a:rPr lang="en-US" sz="2000" b="1" dirty="0"/>
              <a:t>mg/L</a:t>
            </a:r>
          </a:p>
        </p:txBody>
      </p:sp>
    </p:spTree>
    <p:extLst>
      <p:ext uri="{BB962C8B-B14F-4D97-AF65-F5344CB8AC3E}">
        <p14:creationId xmlns:p14="http://schemas.microsoft.com/office/powerpoint/2010/main" val="40972762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975" y="186929"/>
            <a:ext cx="7588250" cy="1245394"/>
          </a:xfrm>
        </p:spPr>
        <p:txBody>
          <a:bodyPr>
            <a:normAutofit lnSpcReduction="10000"/>
          </a:bodyPr>
          <a:lstStyle/>
          <a:p>
            <a:pPr>
              <a:lnSpc>
                <a:spcPct val="80000"/>
              </a:lnSpc>
              <a:buFontTx/>
              <a:buNone/>
            </a:pPr>
            <a:r>
              <a:rPr lang="en-US" altLang="en-US" sz="2500">
                <a:ea typeface="ＭＳ Ｐゴシック" charset="-128"/>
              </a:rPr>
              <a:t>Every dot is a data point from 1993 to 2012</a:t>
            </a:r>
          </a:p>
          <a:p>
            <a:pPr>
              <a:lnSpc>
                <a:spcPct val="80000"/>
              </a:lnSpc>
              <a:buFontTx/>
              <a:buNone/>
            </a:pPr>
            <a:r>
              <a:rPr lang="en-US" altLang="en-US" sz="2500">
                <a:ea typeface="ＭＳ Ｐゴシック" charset="-128"/>
              </a:rPr>
              <a:t>Let’s say we want to use the data to estimate the expected value of concentration for January 1, 2003 at Q=500 cfs</a:t>
            </a:r>
          </a:p>
        </p:txBody>
      </p:sp>
      <p:sp>
        <p:nvSpPr>
          <p:cNvPr id="19457" name="Rectangle 1"/>
          <p:cNvSpPr>
            <a:spLocks noChangeArrowheads="1"/>
          </p:cNvSpPr>
          <p:nvPr/>
        </p:nvSpPr>
        <p:spPr bwMode="auto">
          <a:xfrm>
            <a:off x="0" y="1428750"/>
            <a:ext cx="9144000" cy="31242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19459" name="Picture 4"/>
          <p:cNvPicPr>
            <a:picLocks noChangeAspect="1"/>
          </p:cNvPicPr>
          <p:nvPr/>
        </p:nvPicPr>
        <p:blipFill>
          <a:blip r:embed="rId2">
            <a:extLst>
              <a:ext uri="{28A0092B-C50C-407E-A947-70E740481C1C}">
                <a14:useLocalDpi xmlns:a14="http://schemas.microsoft.com/office/drawing/2010/main" val="0"/>
              </a:ext>
            </a:extLst>
          </a:blip>
          <a:srcRect t="17911" b="25346"/>
          <a:stretch>
            <a:fillRect/>
          </a:stretch>
        </p:blipFill>
        <p:spPr bwMode="auto">
          <a:xfrm>
            <a:off x="-152400" y="1314450"/>
            <a:ext cx="958691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eft Arrow 3"/>
          <p:cNvSpPr/>
          <p:nvPr/>
        </p:nvSpPr>
        <p:spPr>
          <a:xfrm rot="13576967">
            <a:off x="4650279" y="2304973"/>
            <a:ext cx="647700" cy="282575"/>
          </a:xfrm>
          <a:prstGeom prst="leftArrow">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902818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 presetClass="entr" presetSubtype="4" accel="50000" decel="5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Rectangle 3"/>
          <p:cNvSpPr>
            <a:spLocks noGrp="1" noChangeArrowheads="1"/>
          </p:cNvSpPr>
          <p:nvPr>
            <p:ph type="body" idx="1"/>
          </p:nvPr>
        </p:nvSpPr>
        <p:spPr>
          <a:xfrm>
            <a:off x="304800" y="133350"/>
            <a:ext cx="8610600" cy="4300151"/>
          </a:xfrm>
        </p:spPr>
        <p:txBody>
          <a:bodyPr/>
          <a:lstStyle/>
          <a:p>
            <a:pPr>
              <a:buFontTx/>
              <a:buNone/>
            </a:pPr>
            <a:r>
              <a:rPr lang="en-US" sz="2400" dirty="0">
                <a:latin typeface="Arial" charset="0"/>
                <a:ea typeface="ＭＳ Ｐゴシック" charset="0"/>
                <a:cs typeface="ＭＳ Ｐゴシック" charset="0"/>
              </a:rPr>
              <a:t>WRTDS (Weighted Regressions on Time Discharge and Season) is a statistical smoothing method for analysis of water quality data</a:t>
            </a:r>
          </a:p>
          <a:p>
            <a:pPr>
              <a:buFontTx/>
              <a:buNone/>
            </a:pPr>
            <a:r>
              <a:rPr lang="en-US" sz="2400" dirty="0">
                <a:latin typeface="Arial" charset="0"/>
                <a:ea typeface="ＭＳ Ｐゴシック" charset="0"/>
                <a:cs typeface="ＭＳ Ｐゴシック" charset="0"/>
              </a:rPr>
              <a:t>EGRET (Exploration and Graphics for RivEr Trends) is an R package available from CRAN (current version is EGRET </a:t>
            </a:r>
            <a:r>
              <a:rPr lang="en-US" sz="2400" dirty="0" smtClean="0">
                <a:latin typeface="Arial" charset="0"/>
                <a:ea typeface="ＭＳ Ｐゴシック" charset="0"/>
                <a:cs typeface="ＭＳ Ｐゴシック" charset="0"/>
              </a:rPr>
              <a:t>3.0.2) </a:t>
            </a:r>
            <a:r>
              <a:rPr lang="en-US" sz="2400" dirty="0">
                <a:latin typeface="Arial" charset="0"/>
                <a:ea typeface="ＭＳ Ｐゴシック" charset="0"/>
                <a:cs typeface="ＭＳ Ｐゴシック" charset="0"/>
              </a:rPr>
              <a:t>it implements WRTDS and provides other exploratory analysis for water quality data and streamflow data</a:t>
            </a:r>
          </a:p>
          <a:p>
            <a:pPr>
              <a:buFontTx/>
              <a:buNone/>
            </a:pPr>
            <a:r>
              <a:rPr lang="en-US" sz="2400" dirty="0" err="1">
                <a:latin typeface="Arial" charset="0"/>
                <a:ea typeface="ＭＳ Ｐゴシック" charset="0"/>
                <a:cs typeface="ＭＳ Ｐゴシック" charset="0"/>
              </a:rPr>
              <a:t>EGRETci</a:t>
            </a:r>
            <a:r>
              <a:rPr lang="en-US" sz="2400" dirty="0">
                <a:latin typeface="Arial" charset="0"/>
                <a:ea typeface="ＭＳ Ｐゴシック" charset="0"/>
                <a:cs typeface="ＭＳ Ｐゴシック" charset="0"/>
              </a:rPr>
              <a:t> is an R package for calculating confidence intervals and other uncertainty measures for WRTDS (current version is </a:t>
            </a:r>
            <a:r>
              <a:rPr lang="en-US" sz="2400" dirty="0" err="1">
                <a:latin typeface="Arial" charset="0"/>
                <a:ea typeface="ＭＳ Ｐゴシック" charset="0"/>
                <a:cs typeface="ＭＳ Ｐゴシック" charset="0"/>
              </a:rPr>
              <a:t>EGRETci</a:t>
            </a:r>
            <a:r>
              <a:rPr lang="en-US" sz="2400" dirty="0">
                <a:latin typeface="Arial" charset="0"/>
                <a:ea typeface="ＭＳ Ｐゴシック" charset="0"/>
                <a:cs typeface="ＭＳ Ｐゴシック" charset="0"/>
              </a:rPr>
              <a:t> </a:t>
            </a:r>
            <a:r>
              <a:rPr lang="en-US" sz="2400" dirty="0" smtClean="0">
                <a:latin typeface="Arial" charset="0"/>
                <a:ea typeface="ＭＳ Ｐゴシック" charset="0"/>
                <a:cs typeface="ＭＳ Ｐゴシック" charset="0"/>
              </a:rPr>
              <a:t>2.0.3)</a:t>
            </a:r>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032603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7" dur="500"/>
                                        <p:tgtEl>
                                          <p:spTgt spid="482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2307">
                                            <p:txEl>
                                              <p:pRg st="1" end="1"/>
                                            </p:txEl>
                                          </p:spTgt>
                                        </p:tgtEl>
                                        <p:attrNameLst>
                                          <p:attrName>style.visibility</p:attrName>
                                        </p:attrNameLst>
                                      </p:cBhvr>
                                      <p:to>
                                        <p:strVal val="visible"/>
                                      </p:to>
                                    </p:set>
                                    <p:animEffect transition="in" filter="blinds(horizontal)">
                                      <p:cBhvr>
                                        <p:cTn id="12" dur="500"/>
                                        <p:tgtEl>
                                          <p:spTgt spid="4823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2307">
                                            <p:txEl>
                                              <p:pRg st="2" end="2"/>
                                            </p:txEl>
                                          </p:spTgt>
                                        </p:tgtEl>
                                        <p:attrNameLst>
                                          <p:attrName>style.visibility</p:attrName>
                                        </p:attrNameLst>
                                      </p:cBhvr>
                                      <p:to>
                                        <p:strVal val="visible"/>
                                      </p:to>
                                    </p:set>
                                    <p:animEffect transition="in" filter="blinds(horizontal)">
                                      <p:cBhvr>
                                        <p:cTn id="17" dur="500"/>
                                        <p:tgtEl>
                                          <p:spTgt spid="482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975" y="186929"/>
            <a:ext cx="7588250" cy="1245394"/>
          </a:xfrm>
        </p:spPr>
        <p:txBody>
          <a:bodyPr>
            <a:normAutofit/>
          </a:bodyPr>
          <a:lstStyle/>
          <a:p>
            <a:pPr>
              <a:lnSpc>
                <a:spcPct val="80000"/>
              </a:lnSpc>
              <a:buFontTx/>
              <a:buNone/>
            </a:pPr>
            <a:r>
              <a:rPr lang="en-US" altLang="en-US" sz="2500" dirty="0">
                <a:ea typeface="ＭＳ Ｐゴシック" charset="-128"/>
              </a:rPr>
              <a:t>Weights on each point are based on “distance” from January 1, 2003 at Q = 500 ft</a:t>
            </a:r>
            <a:r>
              <a:rPr lang="en-US" altLang="en-US" sz="2500" baseline="30000" dirty="0">
                <a:ea typeface="ＭＳ Ｐゴシック" charset="-128"/>
              </a:rPr>
              <a:t>3</a:t>
            </a:r>
            <a:r>
              <a:rPr lang="en-US" altLang="en-US" sz="2500" dirty="0">
                <a:ea typeface="ＭＳ Ｐゴシック" charset="-128"/>
              </a:rPr>
              <a:t>/s</a:t>
            </a:r>
          </a:p>
          <a:p>
            <a:pPr>
              <a:lnSpc>
                <a:spcPct val="80000"/>
              </a:lnSpc>
              <a:buFontTx/>
              <a:buNone/>
            </a:pPr>
            <a:r>
              <a:rPr lang="en-US" altLang="en-US" sz="2500" dirty="0">
                <a:ea typeface="ＭＳ Ｐゴシック" charset="-128"/>
              </a:rPr>
              <a:t>Distance in time, log(Q), and season </a:t>
            </a:r>
          </a:p>
          <a:p>
            <a:pPr>
              <a:lnSpc>
                <a:spcPct val="80000"/>
              </a:lnSpc>
              <a:buFontTx/>
              <a:buNone/>
            </a:pPr>
            <a:endParaRPr lang="en-US" altLang="en-US" sz="2500" dirty="0">
              <a:ea typeface="ＭＳ Ｐゴシック" charset="-128"/>
            </a:endParaRPr>
          </a:p>
        </p:txBody>
      </p:sp>
      <p:sp>
        <p:nvSpPr>
          <p:cNvPr id="19457" name="Rectangle 1"/>
          <p:cNvSpPr>
            <a:spLocks noChangeArrowheads="1"/>
          </p:cNvSpPr>
          <p:nvPr/>
        </p:nvSpPr>
        <p:spPr bwMode="auto">
          <a:xfrm>
            <a:off x="0" y="1428750"/>
            <a:ext cx="9144000" cy="31242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19459" name="Picture 4"/>
          <p:cNvPicPr>
            <a:picLocks noChangeAspect="1"/>
          </p:cNvPicPr>
          <p:nvPr/>
        </p:nvPicPr>
        <p:blipFill>
          <a:blip r:embed="rId2">
            <a:extLst>
              <a:ext uri="{28A0092B-C50C-407E-A947-70E740481C1C}">
                <a14:useLocalDpi xmlns:a14="http://schemas.microsoft.com/office/drawing/2010/main" val="0"/>
              </a:ext>
            </a:extLst>
          </a:blip>
          <a:srcRect t="17911" b="25346"/>
          <a:stretch>
            <a:fillRect/>
          </a:stretch>
        </p:blipFill>
        <p:spPr bwMode="auto">
          <a:xfrm>
            <a:off x="-152400" y="1314450"/>
            <a:ext cx="958691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eft Arrow 3"/>
          <p:cNvSpPr/>
          <p:nvPr/>
        </p:nvSpPr>
        <p:spPr>
          <a:xfrm rot="13576967">
            <a:off x="4650279" y="2304973"/>
            <a:ext cx="647700" cy="282575"/>
          </a:xfrm>
          <a:prstGeom prst="leftArrow">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4223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 presetClass="entr" presetSubtype="4" accel="50000" decel="5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71450"/>
            <a:ext cx="8305800" cy="2693558"/>
          </a:xfrm>
        </p:spPr>
        <p:txBody>
          <a:bodyPr/>
          <a:lstStyle/>
          <a:p>
            <a:pPr>
              <a:buFontTx/>
              <a:buNone/>
            </a:pPr>
            <a:endParaRPr lang="en-US" altLang="en-US" sz="1800" dirty="0">
              <a:ea typeface="ＭＳ Ｐゴシック" charset="-128"/>
            </a:endParaRPr>
          </a:p>
          <a:p>
            <a:pPr>
              <a:buFontTx/>
              <a:buNone/>
            </a:pPr>
            <a:endParaRPr lang="en-US" altLang="en-US" sz="1800" dirty="0">
              <a:ea typeface="ＭＳ Ｐゴシック" charset="-128"/>
            </a:endParaRPr>
          </a:p>
          <a:p>
            <a:pPr>
              <a:buFontTx/>
              <a:buNone/>
            </a:pPr>
            <a:endParaRPr lang="en-US" altLang="en-US" sz="1800" dirty="0">
              <a:ea typeface="ＭＳ Ｐゴシック" charset="-128"/>
            </a:endParaRPr>
          </a:p>
          <a:p>
            <a:pPr>
              <a:buFontTx/>
              <a:buNone/>
            </a:pPr>
            <a:r>
              <a:rPr lang="en-US" altLang="en-US" sz="1800" dirty="0">
                <a:ea typeface="ＭＳ Ｐゴシック" charset="-128"/>
              </a:rPr>
              <a:t>Need a tri-cubed weight function here.</a:t>
            </a:r>
          </a:p>
          <a:p>
            <a:pPr>
              <a:buFontTx/>
              <a:buNone/>
            </a:pPr>
            <a:endParaRPr lang="en-US" altLang="en-US" sz="1800" dirty="0">
              <a:ea typeface="ＭＳ Ｐゴシック" charset="-128"/>
            </a:endParaRPr>
          </a:p>
          <a:p>
            <a:pPr>
              <a:buFontTx/>
              <a:buNone/>
            </a:pPr>
            <a:endParaRPr lang="en-US" altLang="en-US" sz="1800" dirty="0">
              <a:ea typeface="ＭＳ Ｐゴシック" charset="-128"/>
            </a:endParaRPr>
          </a:p>
          <a:p>
            <a:pPr>
              <a:buFontTx/>
              <a:buNone/>
            </a:pPr>
            <a:endParaRPr lang="en-US" altLang="en-US" sz="1800" dirty="0">
              <a:ea typeface="ＭＳ Ｐゴシック" charset="-128"/>
            </a:endParaRPr>
          </a:p>
          <a:p>
            <a:pPr>
              <a:buFontTx/>
              <a:buNone/>
            </a:pPr>
            <a:endParaRPr lang="en-US" altLang="en-US" sz="1800" dirty="0">
              <a:ea typeface="ＭＳ Ｐゴシック" charset="-128"/>
            </a:endParaRPr>
          </a:p>
        </p:txBody>
      </p:sp>
      <p:sp>
        <p:nvSpPr>
          <p:cNvPr id="6" name="Rectangle 5"/>
          <p:cNvSpPr/>
          <p:nvPr/>
        </p:nvSpPr>
        <p:spPr bwMode="auto">
          <a:xfrm>
            <a:off x="0" y="0"/>
            <a:ext cx="9144000" cy="5143500"/>
          </a:xfrm>
          <a:prstGeom prst="rect">
            <a:avLst/>
          </a:prstGeom>
          <a:solidFill>
            <a:schemeClr val="bg1"/>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pic>
        <p:nvPicPr>
          <p:cNvPr id="5" name="Picture 4" descr="Fig10.13.pdf"/>
          <p:cNvPicPr>
            <a:picLocks noChangeAspect="1"/>
          </p:cNvPicPr>
          <p:nvPr/>
        </p:nvPicPr>
        <p:blipFill rotWithShape="1">
          <a:blip r:embed="rId2">
            <a:extLst>
              <a:ext uri="{28A0092B-C50C-407E-A947-70E740481C1C}">
                <a14:useLocalDpi xmlns:a14="http://schemas.microsoft.com/office/drawing/2010/main" val="0"/>
              </a:ext>
            </a:extLst>
          </a:blip>
          <a:srcRect b="12284"/>
          <a:stretch/>
        </p:blipFill>
        <p:spPr>
          <a:xfrm>
            <a:off x="1600200" y="0"/>
            <a:ext cx="6096000" cy="4010363"/>
          </a:xfrm>
          <a:prstGeom prst="rect">
            <a:avLst/>
          </a:prstGeom>
        </p:spPr>
      </p:pic>
      <p:sp>
        <p:nvSpPr>
          <p:cNvPr id="9" name="Rectangle 8"/>
          <p:cNvSpPr/>
          <p:nvPr/>
        </p:nvSpPr>
        <p:spPr bwMode="auto">
          <a:xfrm>
            <a:off x="304800" y="4019550"/>
            <a:ext cx="8001000" cy="1066800"/>
          </a:xfrm>
          <a:prstGeom prst="rect">
            <a:avLst/>
          </a:prstGeom>
          <a:no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2286000" y="0"/>
            <a:ext cx="5325421" cy="646331"/>
          </a:xfrm>
          <a:prstGeom prst="rect">
            <a:avLst/>
          </a:prstGeom>
          <a:noFill/>
        </p:spPr>
        <p:txBody>
          <a:bodyPr wrap="none" rtlCol="0">
            <a:spAutoFit/>
          </a:bodyPr>
          <a:lstStyle/>
          <a:p>
            <a:r>
              <a:rPr lang="en-US" sz="3600" dirty="0"/>
              <a:t>Tri-cubed weight function</a:t>
            </a:r>
          </a:p>
        </p:txBody>
      </p:sp>
      <p:sp>
        <p:nvSpPr>
          <p:cNvPr id="10" name="Rectangle 9"/>
          <p:cNvSpPr/>
          <p:nvPr/>
        </p:nvSpPr>
        <p:spPr bwMode="auto">
          <a:xfrm>
            <a:off x="152400" y="4000500"/>
            <a:ext cx="7467600" cy="1143000"/>
          </a:xfrm>
          <a:prstGeom prst="rect">
            <a:avLst/>
          </a:prstGeom>
          <a:no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Courier"/>
                <a:cs typeface="Courier"/>
              </a:rPr>
              <a:t>windowY</a:t>
            </a:r>
            <a:r>
              <a:rPr kumimoji="0" lang="en-US" sz="2000" b="1" i="0" u="none" strike="noStrike" cap="none" normalizeH="0" baseline="0" dirty="0">
                <a:ln>
                  <a:noFill/>
                </a:ln>
                <a:solidFill>
                  <a:schemeClr val="tx1"/>
                </a:solidFill>
                <a:effectLst/>
                <a:latin typeface="Courier"/>
                <a:cs typeface="Courier"/>
              </a:rPr>
              <a:t>          -7          0</a:t>
            </a:r>
            <a:r>
              <a:rPr kumimoji="0" lang="en-US" sz="2000" b="1" i="0" u="none" strike="noStrike" cap="none" normalizeH="0" dirty="0">
                <a:ln>
                  <a:noFill/>
                </a:ln>
                <a:solidFill>
                  <a:schemeClr val="tx1"/>
                </a:solidFill>
                <a:effectLst/>
                <a:latin typeface="Courier"/>
                <a:cs typeface="Courier"/>
              </a:rPr>
              <a:t>          +7</a:t>
            </a:r>
          </a:p>
          <a:p>
            <a:pPr marL="0" marR="0" indent="0" algn="l" defTabSz="914400" rtl="0" eaLnBrk="0" fontAlgn="base" latinLnBrk="0" hangingPunct="0">
              <a:lnSpc>
                <a:spcPct val="100000"/>
              </a:lnSpc>
              <a:spcBef>
                <a:spcPct val="0"/>
              </a:spcBef>
              <a:spcAft>
                <a:spcPct val="0"/>
              </a:spcAft>
              <a:buClrTx/>
              <a:buSzTx/>
              <a:buFontTx/>
              <a:buNone/>
              <a:tabLst/>
            </a:pPr>
            <a:r>
              <a:rPr lang="en-US" sz="2000" b="1" baseline="0" dirty="0" err="1">
                <a:latin typeface="Courier"/>
                <a:cs typeface="Courier"/>
              </a:rPr>
              <a:t>windowQ</a:t>
            </a:r>
            <a:r>
              <a:rPr lang="en-US" sz="2000" b="1" dirty="0">
                <a:latin typeface="Courier"/>
                <a:cs typeface="Courier"/>
              </a:rPr>
              <a:t>          -2          0          +2</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Courier"/>
                <a:cs typeface="Courier"/>
              </a:rPr>
              <a:t>windowS</a:t>
            </a:r>
            <a:r>
              <a:rPr kumimoji="0" lang="en-US" sz="2000" b="1" i="0" u="none" strike="noStrike" cap="none" normalizeH="0" dirty="0">
                <a:ln>
                  <a:noFill/>
                </a:ln>
                <a:solidFill>
                  <a:schemeClr val="tx1"/>
                </a:solidFill>
                <a:effectLst/>
                <a:latin typeface="Courier"/>
                <a:cs typeface="Courier"/>
              </a:rPr>
              <a:t>         -0.5         0         +0.5</a:t>
            </a:r>
            <a:endParaRPr kumimoji="0" lang="en-US" sz="2000" b="1" i="0" u="none" strike="noStrike" cap="none" normalizeH="0" baseline="0" dirty="0">
              <a:ln>
                <a:noFill/>
              </a:ln>
              <a:solidFill>
                <a:schemeClr val="tx1"/>
              </a:solidFill>
              <a:effectLst/>
              <a:latin typeface="Courier"/>
              <a:cs typeface="Courier"/>
            </a:endParaRPr>
          </a:p>
        </p:txBody>
      </p:sp>
    </p:spTree>
    <p:extLst>
      <p:ext uri="{BB962C8B-B14F-4D97-AF65-F5344CB8AC3E}">
        <p14:creationId xmlns:p14="http://schemas.microsoft.com/office/powerpoint/2010/main" val="2837547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1950"/>
            <a:ext cx="8226425" cy="912044"/>
          </a:xfrm>
        </p:spPr>
        <p:txBody>
          <a:bodyPr/>
          <a:lstStyle/>
          <a:p>
            <a:r>
              <a:rPr lang="en-US" sz="2800" dirty="0"/>
              <a:t>The overall weight for each observation is the product of the three individual weights.</a:t>
            </a:r>
          </a:p>
        </p:txBody>
      </p:sp>
      <p:sp>
        <p:nvSpPr>
          <p:cNvPr id="4" name="TextBox 3"/>
          <p:cNvSpPr txBox="1"/>
          <p:nvPr/>
        </p:nvSpPr>
        <p:spPr>
          <a:xfrm>
            <a:off x="0" y="1428750"/>
            <a:ext cx="9155722" cy="2092881"/>
          </a:xfrm>
          <a:prstGeom prst="rect">
            <a:avLst/>
          </a:prstGeom>
          <a:noFill/>
        </p:spPr>
        <p:txBody>
          <a:bodyPr wrap="none" rtlCol="0">
            <a:spAutoFit/>
          </a:bodyPr>
          <a:lstStyle/>
          <a:p>
            <a:pPr>
              <a:spcBef>
                <a:spcPts val="1200"/>
              </a:spcBef>
            </a:pPr>
            <a:r>
              <a:rPr lang="en-US" sz="2800" b="1" dirty="0">
                <a:solidFill>
                  <a:srgbClr val="FFFF99"/>
                </a:solidFill>
              </a:rPr>
              <a:t>Using the default values for the windows</a:t>
            </a:r>
          </a:p>
          <a:p>
            <a:pPr>
              <a:spcBef>
                <a:spcPts val="1200"/>
              </a:spcBef>
            </a:pPr>
            <a:r>
              <a:rPr lang="en-US" sz="2400" b="1" dirty="0">
                <a:solidFill>
                  <a:srgbClr val="FFFFFF"/>
                </a:solidFill>
              </a:rPr>
              <a:t>The time weight is zero at &gt; 7 years</a:t>
            </a:r>
          </a:p>
          <a:p>
            <a:pPr>
              <a:spcBef>
                <a:spcPts val="1200"/>
              </a:spcBef>
            </a:pPr>
            <a:r>
              <a:rPr lang="en-US" sz="2400" b="1" dirty="0">
                <a:solidFill>
                  <a:srgbClr val="FFFFFF"/>
                </a:solidFill>
              </a:rPr>
              <a:t>The discharge weight is zero when | </a:t>
            </a:r>
            <a:r>
              <a:rPr lang="en-US" sz="2400" b="1" dirty="0" err="1">
                <a:solidFill>
                  <a:srgbClr val="FFFFFF"/>
                </a:solidFill>
              </a:rPr>
              <a:t>ln</a:t>
            </a:r>
            <a:r>
              <a:rPr lang="en-US" sz="2400" b="1" dirty="0">
                <a:solidFill>
                  <a:srgbClr val="FFFFFF"/>
                </a:solidFill>
              </a:rPr>
              <a:t>(Q) </a:t>
            </a:r>
            <a:r>
              <a:rPr lang="mr-IN" sz="2400" b="1" dirty="0">
                <a:solidFill>
                  <a:srgbClr val="FFFFFF"/>
                </a:solidFill>
              </a:rPr>
              <a:t>–</a:t>
            </a:r>
            <a:r>
              <a:rPr lang="en-US" sz="2400" b="1" dirty="0">
                <a:solidFill>
                  <a:srgbClr val="FFFFFF"/>
                </a:solidFill>
              </a:rPr>
              <a:t> </a:t>
            </a:r>
            <a:r>
              <a:rPr lang="en-US" sz="2400" b="1" dirty="0" err="1">
                <a:solidFill>
                  <a:srgbClr val="FFFFFF"/>
                </a:solidFill>
              </a:rPr>
              <a:t>ln</a:t>
            </a:r>
            <a:r>
              <a:rPr lang="en-US" sz="2400" b="1" dirty="0">
                <a:solidFill>
                  <a:srgbClr val="FFFFFF"/>
                </a:solidFill>
              </a:rPr>
              <a:t>(</a:t>
            </a:r>
            <a:r>
              <a:rPr lang="en-US" sz="2400" b="1" dirty="0" err="1">
                <a:solidFill>
                  <a:srgbClr val="FFFFFF"/>
                </a:solidFill>
              </a:rPr>
              <a:t>Q</a:t>
            </a:r>
            <a:r>
              <a:rPr lang="en-US" sz="2400" b="1" baseline="-25000" dirty="0" err="1">
                <a:solidFill>
                  <a:srgbClr val="FFFFFF"/>
                </a:solidFill>
              </a:rPr>
              <a:t>o</a:t>
            </a:r>
            <a:r>
              <a:rPr lang="en-US" sz="2400" b="1" dirty="0">
                <a:solidFill>
                  <a:srgbClr val="FFFFFF"/>
                </a:solidFill>
              </a:rPr>
              <a:t>) | &gt; 7</a:t>
            </a:r>
          </a:p>
          <a:p>
            <a:pPr>
              <a:spcBef>
                <a:spcPts val="1200"/>
              </a:spcBef>
            </a:pPr>
            <a:r>
              <a:rPr lang="en-US" sz="2400" b="1" dirty="0">
                <a:solidFill>
                  <a:srgbClr val="FFFFFF"/>
                </a:solidFill>
              </a:rPr>
              <a:t>The season weight is zero when distance in time of year &gt; 0.5  </a:t>
            </a:r>
          </a:p>
        </p:txBody>
      </p:sp>
    </p:spTree>
    <p:extLst>
      <p:ext uri="{BB962C8B-B14F-4D97-AF65-F5344CB8AC3E}">
        <p14:creationId xmlns:p14="http://schemas.microsoft.com/office/powerpoint/2010/main" val="20016726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
          <p:cNvPicPr>
            <a:picLocks noChangeAspect="1"/>
          </p:cNvPicPr>
          <p:nvPr/>
        </p:nvPicPr>
        <p:blipFill>
          <a:blip r:embed="rId2">
            <a:extLst>
              <a:ext uri="{28A0092B-C50C-407E-A947-70E740481C1C}">
                <a14:useLocalDpi xmlns:a14="http://schemas.microsoft.com/office/drawing/2010/main" val="0"/>
              </a:ext>
            </a:extLst>
          </a:blip>
          <a:srcRect t="18033" b="25410"/>
          <a:stretch>
            <a:fillRect/>
          </a:stretch>
        </p:blipFill>
        <p:spPr bwMode="auto">
          <a:xfrm>
            <a:off x="0" y="1828800"/>
            <a:ext cx="9359900" cy="28920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08000" y="92869"/>
            <a:ext cx="8369300" cy="2006204"/>
          </a:xfrm>
        </p:spPr>
        <p:txBody>
          <a:bodyPr>
            <a:normAutofit fontScale="47500" lnSpcReduction="20000"/>
          </a:bodyPr>
          <a:lstStyle/>
          <a:p>
            <a:pPr>
              <a:buFontTx/>
              <a:buNone/>
              <a:defRPr/>
            </a:pPr>
            <a:r>
              <a:rPr lang="en-US" sz="4364" dirty="0"/>
              <a:t>How do we set the weights for the regression?</a:t>
            </a:r>
          </a:p>
          <a:p>
            <a:pPr>
              <a:buFontTx/>
              <a:buNone/>
              <a:defRPr/>
            </a:pPr>
            <a:r>
              <a:rPr lang="en-US" sz="4364" dirty="0"/>
              <a:t>These are the same points we just saw, but the radius of the dot is proportional to weight assigned to that point for purposes of estimating concentration for January 1, 2003 at Q=500 cfs</a:t>
            </a:r>
          </a:p>
          <a:p>
            <a:pPr>
              <a:buFontTx/>
              <a:buNone/>
              <a:defRPr/>
            </a:pPr>
            <a:r>
              <a:rPr lang="en-US" sz="4364" dirty="0"/>
              <a:t>The weight depends on distance in: time, log discharge, and season from January 1, 2003 at Q = 500 cfs</a:t>
            </a:r>
          </a:p>
          <a:p>
            <a:pPr>
              <a:defRPr/>
            </a:pPr>
            <a:endParaRPr lang="en-US" dirty="0"/>
          </a:p>
        </p:txBody>
      </p:sp>
    </p:spTree>
    <p:extLst>
      <p:ext uri="{BB962C8B-B14F-4D97-AF65-F5344CB8AC3E}">
        <p14:creationId xmlns:p14="http://schemas.microsoft.com/office/powerpoint/2010/main" val="26183842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0" y="1828800"/>
            <a:ext cx="9144000" cy="28575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3" name="Content Placeholder 2"/>
          <p:cNvSpPr>
            <a:spLocks noGrp="1"/>
          </p:cNvSpPr>
          <p:nvPr>
            <p:ph idx="1"/>
          </p:nvPr>
        </p:nvSpPr>
        <p:spPr>
          <a:xfrm>
            <a:off x="228600" y="92869"/>
            <a:ext cx="8674100" cy="1764506"/>
          </a:xfrm>
        </p:spPr>
        <p:txBody>
          <a:bodyPr>
            <a:normAutofit fontScale="62500" lnSpcReduction="20000"/>
          </a:bodyPr>
          <a:lstStyle/>
          <a:p>
            <a:pPr>
              <a:buFontTx/>
              <a:buNone/>
              <a:defRPr/>
            </a:pPr>
            <a:r>
              <a:rPr lang="en-US" dirty="0"/>
              <a:t>Now, on to another point in the space.</a:t>
            </a:r>
          </a:p>
          <a:p>
            <a:pPr>
              <a:buFontTx/>
              <a:buNone/>
              <a:defRPr/>
            </a:pPr>
            <a:r>
              <a:rPr lang="en-US" dirty="0"/>
              <a:t>For example an estimate for January 1, 2003 but for Q = 50 cfs</a:t>
            </a:r>
          </a:p>
          <a:p>
            <a:pPr>
              <a:buFontTx/>
              <a:buNone/>
              <a:defRPr/>
            </a:pPr>
            <a:r>
              <a:rPr lang="en-US" dirty="0"/>
              <a:t>Redo the weights based on distance from that point and redo the regression</a:t>
            </a:r>
          </a:p>
        </p:txBody>
      </p:sp>
      <p:pic>
        <p:nvPicPr>
          <p:cNvPr id="23555" name="Picture 4"/>
          <p:cNvPicPr>
            <a:picLocks noChangeAspect="1"/>
          </p:cNvPicPr>
          <p:nvPr/>
        </p:nvPicPr>
        <p:blipFill>
          <a:blip r:embed="rId2">
            <a:extLst>
              <a:ext uri="{28A0092B-C50C-407E-A947-70E740481C1C}">
                <a14:useLocalDpi xmlns:a14="http://schemas.microsoft.com/office/drawing/2010/main" val="0"/>
              </a:ext>
            </a:extLst>
          </a:blip>
          <a:srcRect l="2238" t="18237" r="2090" b="23157"/>
          <a:stretch>
            <a:fillRect/>
          </a:stretch>
        </p:blipFill>
        <p:spPr bwMode="auto">
          <a:xfrm>
            <a:off x="0" y="1725216"/>
            <a:ext cx="9190038" cy="307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9280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Content Placeholder 2"/>
          <p:cNvSpPr>
            <a:spLocks noGrp="1"/>
          </p:cNvSpPr>
          <p:nvPr>
            <p:ph idx="1"/>
          </p:nvPr>
        </p:nvSpPr>
        <p:spPr>
          <a:xfrm>
            <a:off x="152400" y="20782"/>
            <a:ext cx="8724900" cy="1031564"/>
          </a:xfrm>
        </p:spPr>
        <p:txBody>
          <a:bodyPr/>
          <a:lstStyle/>
          <a:p>
            <a:pPr>
              <a:buFontTx/>
              <a:buNone/>
            </a:pPr>
            <a:r>
              <a:rPr lang="en-US" altLang="en-US" sz="1800" dirty="0">
                <a:ea typeface="ＭＳ Ｐゴシック" charset="-128"/>
              </a:rPr>
              <a:t>To organize the work, we make estimates for a mesh of points in this space.  </a:t>
            </a:r>
          </a:p>
          <a:p>
            <a:pPr>
              <a:buFontTx/>
              <a:buNone/>
            </a:pPr>
            <a:r>
              <a:rPr lang="en-US" altLang="en-US" sz="1800" dirty="0">
                <a:ea typeface="ＭＳ Ｐゴシック" charset="-128"/>
              </a:rPr>
              <a:t>14 Q values x 16 times per year for the period of record</a:t>
            </a:r>
          </a:p>
          <a:p>
            <a:pPr>
              <a:buFontTx/>
              <a:buNone/>
            </a:pPr>
            <a:r>
              <a:rPr lang="en-US" altLang="en-US" sz="1800" dirty="0">
                <a:ea typeface="ＭＳ Ｐゴシック" charset="-128"/>
              </a:rPr>
              <a:t>In addition to estimates of E[C] we make estimates of E[</a:t>
            </a:r>
            <a:r>
              <a:rPr lang="en-US" altLang="en-US" sz="1800" dirty="0" err="1">
                <a:ea typeface="ＭＳ Ｐゴシック" charset="-128"/>
              </a:rPr>
              <a:t>ln</a:t>
            </a:r>
            <a:r>
              <a:rPr lang="en-US" altLang="en-US" sz="1800" dirty="0">
                <a:ea typeface="ＭＳ Ｐゴシック" charset="-128"/>
              </a:rPr>
              <a:t>(C)] and SE of </a:t>
            </a:r>
            <a:r>
              <a:rPr lang="en-US" altLang="en-US" sz="1800" dirty="0" err="1">
                <a:ea typeface="ＭＳ Ｐゴシック" charset="-128"/>
              </a:rPr>
              <a:t>ln</a:t>
            </a:r>
            <a:r>
              <a:rPr lang="en-US" altLang="en-US" sz="1800" dirty="0">
                <a:ea typeface="ＭＳ Ｐゴシック" charset="-128"/>
              </a:rPr>
              <a:t>(C)</a:t>
            </a:r>
          </a:p>
        </p:txBody>
      </p:sp>
      <p:pic>
        <p:nvPicPr>
          <p:cNvPr id="24578" name="Picture 4"/>
          <p:cNvPicPr>
            <a:picLocks noChangeAspect="1"/>
          </p:cNvPicPr>
          <p:nvPr/>
        </p:nvPicPr>
        <p:blipFill>
          <a:blip r:embed="rId2">
            <a:extLst>
              <a:ext uri="{28A0092B-C50C-407E-A947-70E740481C1C}">
                <a14:useLocalDpi xmlns:a14="http://schemas.microsoft.com/office/drawing/2010/main" val="0"/>
              </a:ext>
            </a:extLst>
          </a:blip>
          <a:srcRect l="2238" t="18237" r="2090" b="23157"/>
          <a:stretch>
            <a:fillRect/>
          </a:stretch>
        </p:blipFill>
        <p:spPr bwMode="auto">
          <a:xfrm>
            <a:off x="-22412" y="2068115"/>
            <a:ext cx="9190038" cy="30753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10288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85821" y="971550"/>
            <a:ext cx="9067800" cy="26289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395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body" idx="1"/>
          </p:nvPr>
        </p:nvSpPr>
        <p:spPr>
          <a:xfrm>
            <a:off x="76200" y="26194"/>
            <a:ext cx="8991600" cy="951542"/>
          </a:xfrm>
        </p:spPr>
        <p:txBody>
          <a:bodyPr/>
          <a:lstStyle/>
          <a:p>
            <a:pPr marL="0" indent="0">
              <a:spcBef>
                <a:spcPts val="1800"/>
              </a:spcBef>
              <a:buFontTx/>
              <a:buNone/>
            </a:pPr>
            <a:r>
              <a:rPr lang="en-US" altLang="en-US" sz="2800" dirty="0">
                <a:ea typeface="ＭＳ Ｐゴシック" charset="-128"/>
              </a:rPr>
              <a:t>This kind of weighted regression gets estimated about 6000 times to form this whole surface!!</a:t>
            </a:r>
            <a:endParaRPr lang="en-US" altLang="en-US" sz="1600" dirty="0">
              <a:ea typeface="ＭＳ Ｐゴシック" charset="-128"/>
            </a:endParaRPr>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00025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00025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5740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0" y="3638550"/>
            <a:ext cx="93747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400" b="1" dirty="0">
                <a:solidFill>
                  <a:srgbClr val="FFFF00"/>
                </a:solidFill>
              </a:rPr>
              <a:t>You must be kidding.  This is a ton of computations!!</a:t>
            </a:r>
          </a:p>
          <a:p>
            <a:pPr eaLnBrk="1" hangingPunct="1"/>
            <a:r>
              <a:rPr lang="en-US" altLang="en-US" sz="2400" b="1" dirty="0">
                <a:solidFill>
                  <a:srgbClr val="FFFF00"/>
                </a:solidFill>
              </a:rPr>
              <a:t>That’s right!  But it’s what we need to make order out of chaos.</a:t>
            </a:r>
          </a:p>
        </p:txBody>
      </p:sp>
      <p:cxnSp>
        <p:nvCxnSpPr>
          <p:cNvPr id="4" name="Straight Connector 3"/>
          <p:cNvCxnSpPr/>
          <p:nvPr/>
        </p:nvCxnSpPr>
        <p:spPr bwMode="auto">
          <a:xfrm flipV="1">
            <a:off x="1219200" y="1504950"/>
            <a:ext cx="0" cy="1524000"/>
          </a:xfrm>
          <a:prstGeom prst="line">
            <a:avLst/>
          </a:prstGeom>
          <a:solidFill>
            <a:schemeClr val="accent1"/>
          </a:solidFill>
          <a:ln w="381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7315200" y="1504950"/>
            <a:ext cx="0" cy="1524000"/>
          </a:xfrm>
          <a:prstGeom prst="line">
            <a:avLst/>
          </a:prstGeom>
          <a:solidFill>
            <a:schemeClr val="accent1"/>
          </a:solidFill>
          <a:ln w="381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83134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0" y="21771"/>
            <a:ext cx="2124089" cy="2140073"/>
          </a:xfrm>
        </p:spPr>
        <p:txBody>
          <a:bodyPr/>
          <a:lstStyle/>
          <a:p>
            <a:r>
              <a:rPr lang="en-US" sz="2800" dirty="0"/>
              <a:t>Let’s look at a single vertical slice of this surface</a:t>
            </a:r>
          </a:p>
        </p:txBody>
      </p:sp>
      <p:pic>
        <p:nvPicPr>
          <p:cNvPr id="5" name="Picture 4"/>
          <p:cNvPicPr>
            <a:picLocks noChangeAspect="1"/>
          </p:cNvPicPr>
          <p:nvPr/>
        </p:nvPicPr>
        <p:blipFill rotWithShape="1">
          <a:blip r:embed="rId2"/>
          <a:srcRect l="4901"/>
          <a:stretch/>
        </p:blipFill>
        <p:spPr>
          <a:xfrm>
            <a:off x="2162025" y="0"/>
            <a:ext cx="6981975" cy="5143500"/>
          </a:xfrm>
          <a:prstGeom prst="rect">
            <a:avLst/>
          </a:prstGeom>
          <a:solidFill>
            <a:schemeClr val="bg1"/>
          </a:solidFill>
        </p:spPr>
      </p:pic>
      <p:sp>
        <p:nvSpPr>
          <p:cNvPr id="9" name="Oval 8"/>
          <p:cNvSpPr/>
          <p:nvPr/>
        </p:nvSpPr>
        <p:spPr bwMode="auto">
          <a:xfrm>
            <a:off x="6553200" y="590550"/>
            <a:ext cx="228600" cy="152400"/>
          </a:xfrm>
          <a:prstGeom prst="ellipse">
            <a:avLst/>
          </a:prstGeom>
          <a:solidFill>
            <a:srgbClr val="FFFFFF"/>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0253858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0" y="21771"/>
            <a:ext cx="2124089" cy="2140073"/>
          </a:xfrm>
        </p:spPr>
        <p:txBody>
          <a:bodyPr/>
          <a:lstStyle/>
          <a:p>
            <a:r>
              <a:rPr lang="en-US" sz="2800" dirty="0"/>
              <a:t>Let’s look at two vertical slices of this surface</a:t>
            </a:r>
          </a:p>
        </p:txBody>
      </p:sp>
      <p:pic>
        <p:nvPicPr>
          <p:cNvPr id="3" name="Picture 2"/>
          <p:cNvPicPr>
            <a:picLocks noChangeAspect="1"/>
          </p:cNvPicPr>
          <p:nvPr/>
        </p:nvPicPr>
        <p:blipFill rotWithShape="1">
          <a:blip r:embed="rId2"/>
          <a:srcRect l="4615"/>
          <a:stretch/>
        </p:blipFill>
        <p:spPr>
          <a:xfrm>
            <a:off x="2141034" y="2721"/>
            <a:ext cx="7002966" cy="5143500"/>
          </a:xfrm>
          <a:prstGeom prst="rect">
            <a:avLst/>
          </a:prstGeom>
        </p:spPr>
      </p:pic>
    </p:spTree>
    <p:extLst>
      <p:ext uri="{BB962C8B-B14F-4D97-AF65-F5344CB8AC3E}">
        <p14:creationId xmlns:p14="http://schemas.microsoft.com/office/powerpoint/2010/main" val="38238168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8600" y="1580832"/>
            <a:ext cx="5085301" cy="3562667"/>
          </a:xfrm>
          <a:prstGeom prst="rect">
            <a:avLst/>
          </a:prstGeom>
        </p:spPr>
      </p:pic>
      <p:sp>
        <p:nvSpPr>
          <p:cNvPr id="5" name="TextBox 4"/>
          <p:cNvSpPr txBox="1"/>
          <p:nvPr/>
        </p:nvSpPr>
        <p:spPr>
          <a:xfrm>
            <a:off x="0" y="1047750"/>
            <a:ext cx="4038600" cy="2862322"/>
          </a:xfrm>
          <a:prstGeom prst="rect">
            <a:avLst/>
          </a:prstGeom>
          <a:noFill/>
        </p:spPr>
        <p:txBody>
          <a:bodyPr wrap="square" rtlCol="0">
            <a:spAutoFit/>
          </a:bodyPr>
          <a:lstStyle/>
          <a:p>
            <a:r>
              <a:rPr lang="en-US" sz="3600" b="1" dirty="0">
                <a:solidFill>
                  <a:schemeClr val="bg1"/>
                </a:solidFill>
              </a:rPr>
              <a:t>they can be highly non-linear and change shape over time:</a:t>
            </a:r>
          </a:p>
          <a:p>
            <a:r>
              <a:rPr lang="en-US" sz="3600" b="1" dirty="0">
                <a:solidFill>
                  <a:srgbClr val="FFFF00"/>
                </a:solidFill>
              </a:rPr>
              <a:t>No straight jacket</a:t>
            </a:r>
          </a:p>
        </p:txBody>
      </p:sp>
      <p:sp>
        <p:nvSpPr>
          <p:cNvPr id="6" name="Rectangle 5"/>
          <p:cNvSpPr/>
          <p:nvPr/>
        </p:nvSpPr>
        <p:spPr>
          <a:xfrm>
            <a:off x="0" y="0"/>
            <a:ext cx="8153400" cy="707886"/>
          </a:xfrm>
          <a:prstGeom prst="rect">
            <a:avLst/>
          </a:prstGeom>
        </p:spPr>
        <p:txBody>
          <a:bodyPr wrap="square">
            <a:spAutoFit/>
          </a:bodyPr>
          <a:lstStyle/>
          <a:p>
            <a:r>
              <a:rPr lang="en-US" b="1" dirty="0">
                <a:solidFill>
                  <a:srgbClr val="FFFF00"/>
                </a:solidFill>
              </a:rPr>
              <a:t>We call them c vs. Q curves:</a:t>
            </a:r>
          </a:p>
        </p:txBody>
      </p:sp>
    </p:spTree>
    <p:extLst>
      <p:ext uri="{BB962C8B-B14F-4D97-AF65-F5344CB8AC3E}">
        <p14:creationId xmlns:p14="http://schemas.microsoft.com/office/powerpoint/2010/main" val="30124097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228601" y="-37861"/>
            <a:ext cx="8915399" cy="628412"/>
          </a:xfrm>
        </p:spPr>
        <p:txBody>
          <a:bodyPr/>
          <a:lstStyle/>
          <a:p>
            <a:pPr algn="ctr"/>
            <a:r>
              <a:rPr lang="en-US" sz="3600" dirty="0">
                <a:latin typeface="Arial" charset="0"/>
                <a:ea typeface="ＭＳ Ｐゴシック" charset="0"/>
                <a:cs typeface="ＭＳ Ｐゴシック" charset="0"/>
              </a:rPr>
              <a:t>Motivation for WRTDS &amp; EGRET: </a:t>
            </a:r>
          </a:p>
        </p:txBody>
      </p:sp>
      <p:sp>
        <p:nvSpPr>
          <p:cNvPr id="482307" name="Rectangle 3"/>
          <p:cNvSpPr>
            <a:spLocks noGrp="1" noChangeArrowheads="1"/>
          </p:cNvSpPr>
          <p:nvPr>
            <p:ph type="body" idx="1"/>
          </p:nvPr>
        </p:nvSpPr>
        <p:spPr>
          <a:xfrm>
            <a:off x="381000" y="819150"/>
            <a:ext cx="8610600" cy="2748957"/>
          </a:xfrm>
        </p:spPr>
        <p:txBody>
          <a:bodyPr/>
          <a:lstStyle/>
          <a:p>
            <a:pPr>
              <a:buFontTx/>
              <a:buNone/>
            </a:pPr>
            <a:r>
              <a:rPr lang="en-US" sz="3200" dirty="0">
                <a:latin typeface="Arial" charset="0"/>
                <a:ea typeface="ＭＳ Ｐゴシック" charset="0"/>
                <a:cs typeface="ＭＳ Ｐゴシック" charset="0"/>
              </a:rPr>
              <a:t>“The only way to figure out what is happening to our planet is to measure it, </a:t>
            </a:r>
          </a:p>
          <a:p>
            <a:pPr>
              <a:buFontTx/>
              <a:buNone/>
            </a:pPr>
            <a:r>
              <a:rPr lang="en-US" sz="3200" dirty="0">
                <a:latin typeface="Arial" charset="0"/>
                <a:ea typeface="ＭＳ Ｐゴシック" charset="0"/>
                <a:cs typeface="ＭＳ Ｐゴシック" charset="0"/>
              </a:rPr>
              <a:t>and this means tracking changes decade after decade</a:t>
            </a:r>
          </a:p>
          <a:p>
            <a:pPr>
              <a:buFontTx/>
              <a:buNone/>
            </a:pPr>
            <a:r>
              <a:rPr lang="en-US" sz="3200" dirty="0">
                <a:solidFill>
                  <a:srgbClr val="FF0000"/>
                </a:solidFill>
                <a:latin typeface="Arial" charset="0"/>
                <a:ea typeface="ＭＳ Ｐゴシック" charset="0"/>
                <a:cs typeface="ＭＳ Ｐゴシック" charset="0"/>
              </a:rPr>
              <a:t>and poring over the records</a:t>
            </a:r>
            <a:r>
              <a:rPr lang="en-US" sz="3200" dirty="0">
                <a:latin typeface="Arial" charset="0"/>
                <a:ea typeface="ＭＳ Ｐゴシック" charset="0"/>
                <a:cs typeface="ＭＳ Ｐゴシック" charset="0"/>
              </a:rPr>
              <a:t>.”</a:t>
            </a:r>
          </a:p>
        </p:txBody>
      </p:sp>
      <p:sp>
        <p:nvSpPr>
          <p:cNvPr id="8195" name="TextBox 3"/>
          <p:cNvSpPr txBox="1">
            <a:spLocks noChangeArrowheads="1"/>
          </p:cNvSpPr>
          <p:nvPr/>
        </p:nvSpPr>
        <p:spPr bwMode="auto">
          <a:xfrm>
            <a:off x="685800" y="4019550"/>
            <a:ext cx="8036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0"/>
                <a:cs typeface="ＭＳ Ｐゴシック" charset="0"/>
              </a:defRPr>
            </a:lvl1pPr>
            <a:lvl2pPr marL="742950" indent="-285750" eaLnBrk="0" hangingPunct="0">
              <a:defRPr sz="4400">
                <a:solidFill>
                  <a:schemeClr val="tx1"/>
                </a:solidFill>
                <a:latin typeface="Arial" charset="0"/>
                <a:ea typeface="ＭＳ Ｐゴシック" charset="0"/>
              </a:defRPr>
            </a:lvl2pPr>
            <a:lvl3pPr marL="1143000" indent="-228600" eaLnBrk="0" hangingPunct="0">
              <a:defRPr sz="4400">
                <a:solidFill>
                  <a:schemeClr val="tx1"/>
                </a:solidFill>
                <a:latin typeface="Arial" charset="0"/>
                <a:ea typeface="ＭＳ Ｐゴシック" charset="0"/>
              </a:defRPr>
            </a:lvl3pPr>
            <a:lvl4pPr marL="1600200" indent="-228600" eaLnBrk="0" hangingPunct="0">
              <a:defRPr sz="4400">
                <a:solidFill>
                  <a:schemeClr val="tx1"/>
                </a:solidFill>
                <a:latin typeface="Arial" charset="0"/>
                <a:ea typeface="ＭＳ Ｐゴシック" charset="0"/>
              </a:defRPr>
            </a:lvl4pPr>
            <a:lvl5pPr marL="2057400" indent="-228600" eaLnBrk="0" hangingPunct="0">
              <a:defRPr sz="4400">
                <a:solidFill>
                  <a:schemeClr val="tx1"/>
                </a:solidFill>
                <a:latin typeface="Arial" charset="0"/>
                <a:ea typeface="ＭＳ Ｐゴシック" charset="0"/>
              </a:defRPr>
            </a:lvl5pPr>
            <a:lvl6pPr marL="2514600" indent="-228600" eaLnBrk="0" fontAlgn="base" hangingPunct="0">
              <a:spcBef>
                <a:spcPct val="0"/>
              </a:spcBef>
              <a:spcAft>
                <a:spcPct val="0"/>
              </a:spcAft>
              <a:defRPr sz="4400">
                <a:solidFill>
                  <a:schemeClr val="tx1"/>
                </a:solidFill>
                <a:latin typeface="Arial" charset="0"/>
                <a:ea typeface="ＭＳ Ｐゴシック" charset="0"/>
              </a:defRPr>
            </a:lvl6pPr>
            <a:lvl7pPr marL="2971800" indent="-228600" eaLnBrk="0" fontAlgn="base" hangingPunct="0">
              <a:spcBef>
                <a:spcPct val="0"/>
              </a:spcBef>
              <a:spcAft>
                <a:spcPct val="0"/>
              </a:spcAft>
              <a:defRPr sz="4400">
                <a:solidFill>
                  <a:schemeClr val="tx1"/>
                </a:solidFill>
                <a:latin typeface="Arial" charset="0"/>
                <a:ea typeface="ＭＳ Ｐゴシック" charset="0"/>
              </a:defRPr>
            </a:lvl7pPr>
            <a:lvl8pPr marL="3429000" indent="-228600" eaLnBrk="0" fontAlgn="base" hangingPunct="0">
              <a:spcBef>
                <a:spcPct val="0"/>
              </a:spcBef>
              <a:spcAft>
                <a:spcPct val="0"/>
              </a:spcAft>
              <a:defRPr sz="4400">
                <a:solidFill>
                  <a:schemeClr val="tx1"/>
                </a:solidFill>
                <a:latin typeface="Arial" charset="0"/>
                <a:ea typeface="ＭＳ Ｐゴシック" charset="0"/>
              </a:defRPr>
            </a:lvl8pPr>
            <a:lvl9pPr marL="3886200" indent="-228600" eaLnBrk="0" fontAlgn="base" hangingPunct="0">
              <a:spcBef>
                <a:spcPct val="0"/>
              </a:spcBef>
              <a:spcAft>
                <a:spcPct val="0"/>
              </a:spcAft>
              <a:defRPr sz="4400">
                <a:solidFill>
                  <a:schemeClr val="tx1"/>
                </a:solidFill>
                <a:latin typeface="Arial" charset="0"/>
                <a:ea typeface="ＭＳ Ｐゴシック" charset="0"/>
              </a:defRPr>
            </a:lvl9pPr>
          </a:lstStyle>
          <a:p>
            <a:pPr eaLnBrk="1" hangingPunct="1"/>
            <a:r>
              <a:rPr lang="en-US" sz="1800" b="1" dirty="0">
                <a:solidFill>
                  <a:schemeClr val="bg1"/>
                </a:solidFill>
              </a:rPr>
              <a:t>Ralph Keeling, 2008, Recording Earth</a:t>
            </a:r>
            <a:r>
              <a:rPr lang="ja-JP" altLang="en-US" sz="1800" b="1" dirty="0">
                <a:solidFill>
                  <a:schemeClr val="bg1"/>
                </a:solidFill>
              </a:rPr>
              <a:t>’</a:t>
            </a:r>
            <a:r>
              <a:rPr lang="en-US" altLang="ja-JP" sz="1800" b="1" dirty="0">
                <a:solidFill>
                  <a:schemeClr val="bg1"/>
                </a:solidFill>
              </a:rPr>
              <a:t>s vital signs, Science, p1771-1772</a:t>
            </a:r>
            <a:endParaRPr lang="en-US" sz="1800" b="1" dirty="0">
              <a:solidFill>
                <a:schemeClr val="bg1"/>
              </a:solidFill>
            </a:endParaRPr>
          </a:p>
        </p:txBody>
      </p:sp>
    </p:spTree>
    <p:extLst>
      <p:ext uri="{BB962C8B-B14F-4D97-AF65-F5344CB8AC3E}">
        <p14:creationId xmlns:p14="http://schemas.microsoft.com/office/powerpoint/2010/main" val="3215563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7" dur="1000"/>
                                        <p:tgtEl>
                                          <p:spTgt spid="482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2307">
                                            <p:txEl>
                                              <p:pRg st="1" end="1"/>
                                            </p:txEl>
                                          </p:spTgt>
                                        </p:tgtEl>
                                        <p:attrNameLst>
                                          <p:attrName>style.visibility</p:attrName>
                                        </p:attrNameLst>
                                      </p:cBhvr>
                                      <p:to>
                                        <p:strVal val="visible"/>
                                      </p:to>
                                    </p:set>
                                    <p:animEffect transition="in" filter="blinds(horizontal)">
                                      <p:cBhvr>
                                        <p:cTn id="12" dur="1000"/>
                                        <p:tgtEl>
                                          <p:spTgt spid="4823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2307">
                                            <p:txEl>
                                              <p:pRg st="2" end="2"/>
                                            </p:txEl>
                                          </p:spTgt>
                                        </p:tgtEl>
                                        <p:attrNameLst>
                                          <p:attrName>style.visibility</p:attrName>
                                        </p:attrNameLst>
                                      </p:cBhvr>
                                      <p:to>
                                        <p:strVal val="visible"/>
                                      </p:to>
                                    </p:set>
                                    <p:animEffect transition="in" filter="blinds(horizontal)">
                                      <p:cBhvr>
                                        <p:cTn id="17" dur="1000"/>
                                        <p:tgtEl>
                                          <p:spTgt spid="482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85821" y="971550"/>
            <a:ext cx="9067800" cy="26289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395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body" idx="1"/>
          </p:nvPr>
        </p:nvSpPr>
        <p:spPr>
          <a:xfrm>
            <a:off x="76200" y="26194"/>
            <a:ext cx="8991600" cy="951542"/>
          </a:xfrm>
        </p:spPr>
        <p:txBody>
          <a:bodyPr/>
          <a:lstStyle/>
          <a:p>
            <a:pPr marL="0" indent="0">
              <a:spcBef>
                <a:spcPts val="1800"/>
              </a:spcBef>
              <a:buFontTx/>
              <a:buNone/>
            </a:pPr>
            <a:r>
              <a:rPr lang="en-US" altLang="en-US" sz="2800" dirty="0">
                <a:ea typeface="ＭＳ Ｐゴシック" charset="-128"/>
              </a:rPr>
              <a:t>Another way to explore the change is by comparing two slices (in this case each is 2-years long)</a:t>
            </a:r>
            <a:endParaRPr lang="en-US" altLang="en-US" sz="1600" dirty="0">
              <a:ea typeface="ＭＳ Ｐゴシック" charset="-128"/>
            </a:endParaRPr>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00025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00025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57400"/>
            <a:ext cx="909638"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1143000" y="1504950"/>
            <a:ext cx="533400" cy="1543050"/>
          </a:xfrm>
          <a:prstGeom prst="rect">
            <a:avLst/>
          </a:prstGeom>
          <a:noFill/>
          <a:ln w="57150" cap="flat" cmpd="sng" algn="ctr">
            <a:solidFill>
              <a:srgbClr val="FF0000"/>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4400" kern="1200">
                <a:solidFill>
                  <a:schemeClr val="tx1"/>
                </a:solidFill>
                <a:latin typeface="Arial" charset="0"/>
                <a:ea typeface="ＭＳ Ｐゴシック" charset="-128"/>
                <a:cs typeface="+mn-cs"/>
              </a:defRPr>
            </a:lvl1pPr>
            <a:lvl2pPr marL="457200" algn="l" rtl="0" fontAlgn="base">
              <a:spcBef>
                <a:spcPct val="0"/>
              </a:spcBef>
              <a:spcAft>
                <a:spcPct val="0"/>
              </a:spcAft>
              <a:defRPr sz="4400" kern="1200">
                <a:solidFill>
                  <a:schemeClr val="tx1"/>
                </a:solidFill>
                <a:latin typeface="Arial" charset="0"/>
                <a:ea typeface="ＭＳ Ｐゴシック" charset="-128"/>
                <a:cs typeface="+mn-cs"/>
              </a:defRPr>
            </a:lvl2pPr>
            <a:lvl3pPr marL="914400" algn="l" rtl="0" fontAlgn="base">
              <a:spcBef>
                <a:spcPct val="0"/>
              </a:spcBef>
              <a:spcAft>
                <a:spcPct val="0"/>
              </a:spcAft>
              <a:defRPr sz="4400" kern="1200">
                <a:solidFill>
                  <a:schemeClr val="tx1"/>
                </a:solidFill>
                <a:latin typeface="Arial" charset="0"/>
                <a:ea typeface="ＭＳ Ｐゴシック" charset="-128"/>
                <a:cs typeface="+mn-cs"/>
              </a:defRPr>
            </a:lvl3pPr>
            <a:lvl4pPr marL="1371600" algn="l" rtl="0" fontAlgn="base">
              <a:spcBef>
                <a:spcPct val="0"/>
              </a:spcBef>
              <a:spcAft>
                <a:spcPct val="0"/>
              </a:spcAft>
              <a:defRPr sz="4400" kern="1200">
                <a:solidFill>
                  <a:schemeClr val="tx1"/>
                </a:solidFill>
                <a:latin typeface="Arial" charset="0"/>
                <a:ea typeface="ＭＳ Ｐゴシック" charset="-128"/>
                <a:cs typeface="+mn-cs"/>
              </a:defRPr>
            </a:lvl4pPr>
            <a:lvl5pPr marL="1828800" algn="l" rtl="0" fontAlgn="base">
              <a:spcBef>
                <a:spcPct val="0"/>
              </a:spcBef>
              <a:spcAft>
                <a:spcPct val="0"/>
              </a:spcAft>
              <a:defRPr sz="4400" kern="1200">
                <a:solidFill>
                  <a:schemeClr val="tx1"/>
                </a:solidFill>
                <a:latin typeface="Arial" charset="0"/>
                <a:ea typeface="ＭＳ Ｐゴシック" charset="-128"/>
                <a:cs typeface="+mn-cs"/>
              </a:defRPr>
            </a:lvl5pPr>
            <a:lvl6pPr marL="2286000" algn="l" defTabSz="914400" rtl="0" eaLnBrk="1" latinLnBrk="0" hangingPunct="1">
              <a:defRPr sz="4400" kern="1200">
                <a:solidFill>
                  <a:schemeClr val="tx1"/>
                </a:solidFill>
                <a:latin typeface="Arial" charset="0"/>
                <a:ea typeface="ＭＳ Ｐゴシック" charset="-128"/>
                <a:cs typeface="+mn-cs"/>
              </a:defRPr>
            </a:lvl6pPr>
            <a:lvl7pPr marL="2743200" algn="l" defTabSz="914400" rtl="0" eaLnBrk="1" latinLnBrk="0" hangingPunct="1">
              <a:defRPr sz="4400" kern="1200">
                <a:solidFill>
                  <a:schemeClr val="tx1"/>
                </a:solidFill>
                <a:latin typeface="Arial" charset="0"/>
                <a:ea typeface="ＭＳ Ｐゴシック" charset="-128"/>
                <a:cs typeface="+mn-cs"/>
              </a:defRPr>
            </a:lvl7pPr>
            <a:lvl8pPr marL="3200400" algn="l" defTabSz="914400" rtl="0" eaLnBrk="1" latinLnBrk="0" hangingPunct="1">
              <a:defRPr sz="4400" kern="1200">
                <a:solidFill>
                  <a:schemeClr val="tx1"/>
                </a:solidFill>
                <a:latin typeface="Arial" charset="0"/>
                <a:ea typeface="ＭＳ Ｐゴシック" charset="-128"/>
                <a:cs typeface="+mn-cs"/>
              </a:defRPr>
            </a:lvl8pPr>
            <a:lvl9pPr marL="3657600" algn="l" defTabSz="914400" rtl="0" eaLnBrk="1" latinLnBrk="0" hangingPunct="1">
              <a:defRPr sz="4400" kern="1200">
                <a:solidFill>
                  <a:schemeClr val="tx1"/>
                </a:solidFill>
                <a:latin typeface="Arial" charset="0"/>
                <a:ea typeface="ＭＳ Ｐゴシック"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a:ln>
                <a:noFill/>
              </a:ln>
              <a:solidFill>
                <a:schemeClr val="tx1"/>
              </a:solidFill>
              <a:effectLst/>
              <a:latin typeface="Arial" pitchFamily="-97" charset="0"/>
            </a:endParaRPr>
          </a:p>
        </p:txBody>
      </p:sp>
      <p:sp>
        <p:nvSpPr>
          <p:cNvPr id="10" name="Rectangle 9"/>
          <p:cNvSpPr/>
          <p:nvPr/>
        </p:nvSpPr>
        <p:spPr bwMode="auto">
          <a:xfrm>
            <a:off x="6934200" y="1504950"/>
            <a:ext cx="533400" cy="1543050"/>
          </a:xfrm>
          <a:prstGeom prst="rect">
            <a:avLst/>
          </a:prstGeom>
          <a:noFill/>
          <a:ln w="57150" cap="flat" cmpd="sng" algn="ctr">
            <a:solidFill>
              <a:srgbClr val="FF0000"/>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4400" kern="1200">
                <a:solidFill>
                  <a:schemeClr val="tx1"/>
                </a:solidFill>
                <a:latin typeface="Arial" charset="0"/>
                <a:ea typeface="ＭＳ Ｐゴシック" charset="-128"/>
                <a:cs typeface="+mn-cs"/>
              </a:defRPr>
            </a:lvl1pPr>
            <a:lvl2pPr marL="457200" algn="l" rtl="0" fontAlgn="base">
              <a:spcBef>
                <a:spcPct val="0"/>
              </a:spcBef>
              <a:spcAft>
                <a:spcPct val="0"/>
              </a:spcAft>
              <a:defRPr sz="4400" kern="1200">
                <a:solidFill>
                  <a:schemeClr val="tx1"/>
                </a:solidFill>
                <a:latin typeface="Arial" charset="0"/>
                <a:ea typeface="ＭＳ Ｐゴシック" charset="-128"/>
                <a:cs typeface="+mn-cs"/>
              </a:defRPr>
            </a:lvl2pPr>
            <a:lvl3pPr marL="914400" algn="l" rtl="0" fontAlgn="base">
              <a:spcBef>
                <a:spcPct val="0"/>
              </a:spcBef>
              <a:spcAft>
                <a:spcPct val="0"/>
              </a:spcAft>
              <a:defRPr sz="4400" kern="1200">
                <a:solidFill>
                  <a:schemeClr val="tx1"/>
                </a:solidFill>
                <a:latin typeface="Arial" charset="0"/>
                <a:ea typeface="ＭＳ Ｐゴシック" charset="-128"/>
                <a:cs typeface="+mn-cs"/>
              </a:defRPr>
            </a:lvl3pPr>
            <a:lvl4pPr marL="1371600" algn="l" rtl="0" fontAlgn="base">
              <a:spcBef>
                <a:spcPct val="0"/>
              </a:spcBef>
              <a:spcAft>
                <a:spcPct val="0"/>
              </a:spcAft>
              <a:defRPr sz="4400" kern="1200">
                <a:solidFill>
                  <a:schemeClr val="tx1"/>
                </a:solidFill>
                <a:latin typeface="Arial" charset="0"/>
                <a:ea typeface="ＭＳ Ｐゴシック" charset="-128"/>
                <a:cs typeface="+mn-cs"/>
              </a:defRPr>
            </a:lvl4pPr>
            <a:lvl5pPr marL="1828800" algn="l" rtl="0" fontAlgn="base">
              <a:spcBef>
                <a:spcPct val="0"/>
              </a:spcBef>
              <a:spcAft>
                <a:spcPct val="0"/>
              </a:spcAft>
              <a:defRPr sz="4400" kern="1200">
                <a:solidFill>
                  <a:schemeClr val="tx1"/>
                </a:solidFill>
                <a:latin typeface="Arial" charset="0"/>
                <a:ea typeface="ＭＳ Ｐゴシック" charset="-128"/>
                <a:cs typeface="+mn-cs"/>
              </a:defRPr>
            </a:lvl5pPr>
            <a:lvl6pPr marL="2286000" algn="l" defTabSz="914400" rtl="0" eaLnBrk="1" latinLnBrk="0" hangingPunct="1">
              <a:defRPr sz="4400" kern="1200">
                <a:solidFill>
                  <a:schemeClr val="tx1"/>
                </a:solidFill>
                <a:latin typeface="Arial" charset="0"/>
                <a:ea typeface="ＭＳ Ｐゴシック" charset="-128"/>
                <a:cs typeface="+mn-cs"/>
              </a:defRPr>
            </a:lvl6pPr>
            <a:lvl7pPr marL="2743200" algn="l" defTabSz="914400" rtl="0" eaLnBrk="1" latinLnBrk="0" hangingPunct="1">
              <a:defRPr sz="4400" kern="1200">
                <a:solidFill>
                  <a:schemeClr val="tx1"/>
                </a:solidFill>
                <a:latin typeface="Arial" charset="0"/>
                <a:ea typeface="ＭＳ Ｐゴシック" charset="-128"/>
                <a:cs typeface="+mn-cs"/>
              </a:defRPr>
            </a:lvl7pPr>
            <a:lvl8pPr marL="3200400" algn="l" defTabSz="914400" rtl="0" eaLnBrk="1" latinLnBrk="0" hangingPunct="1">
              <a:defRPr sz="4400" kern="1200">
                <a:solidFill>
                  <a:schemeClr val="tx1"/>
                </a:solidFill>
                <a:latin typeface="Arial" charset="0"/>
                <a:ea typeface="ＭＳ Ｐゴシック" charset="-128"/>
                <a:cs typeface="+mn-cs"/>
              </a:defRPr>
            </a:lvl8pPr>
            <a:lvl9pPr marL="3657600" algn="l" defTabSz="914400" rtl="0" eaLnBrk="1" latinLnBrk="0" hangingPunct="1">
              <a:defRPr sz="4400" kern="1200">
                <a:solidFill>
                  <a:schemeClr val="tx1"/>
                </a:solidFill>
                <a:latin typeface="Arial" charset="0"/>
                <a:ea typeface="ＭＳ Ｐゴシック"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a:ln>
                <a:noFill/>
              </a:ln>
              <a:solidFill>
                <a:schemeClr val="tx1"/>
              </a:solidFill>
              <a:effectLst/>
              <a:latin typeface="Arial" pitchFamily="-97" charset="0"/>
            </a:endParaRPr>
          </a:p>
        </p:txBody>
      </p:sp>
    </p:spTree>
    <p:extLst>
      <p:ext uri="{BB962C8B-B14F-4D97-AF65-F5344CB8AC3E}">
        <p14:creationId xmlns:p14="http://schemas.microsoft.com/office/powerpoint/2010/main" val="843020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ppt_x"/>
                                          </p:val>
                                        </p:tav>
                                        <p:tav tm="100000">
                                          <p:val>
                                            <p:strVal val="#ppt_x"/>
                                          </p:val>
                                        </p:tav>
                                      </p:tavLst>
                                    </p:anim>
                                    <p:anim calcmode="lin" valueType="num">
                                      <p:cBhvr additive="base">
                                        <p:cTn id="2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0" y="457200"/>
            <a:ext cx="9144000" cy="46863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5602" name="Rectangle 3"/>
          <p:cNvSpPr>
            <a:spLocks noGrp="1" noChangeArrowheads="1"/>
          </p:cNvSpPr>
          <p:nvPr>
            <p:ph type="body" idx="1"/>
          </p:nvPr>
        </p:nvSpPr>
        <p:spPr>
          <a:xfrm>
            <a:off x="76200" y="26194"/>
            <a:ext cx="8991600" cy="520655"/>
          </a:xfrm>
        </p:spPr>
        <p:txBody>
          <a:bodyPr/>
          <a:lstStyle/>
          <a:p>
            <a:pPr marL="0" indent="0">
              <a:spcBef>
                <a:spcPts val="1800"/>
              </a:spcBef>
              <a:buFontTx/>
              <a:buNone/>
            </a:pPr>
            <a:r>
              <a:rPr lang="en-US" altLang="en-US" sz="2800">
                <a:ea typeface="ＭＳ Ｐゴシック" charset="-128"/>
              </a:rPr>
              <a:t>Here are two, more detailed looks at this surface</a:t>
            </a:r>
            <a:endParaRPr lang="en-US" altLang="en-US" sz="1600">
              <a:ea typeface="ＭＳ Ｐゴシック" charset="-128"/>
            </a:endParaRPr>
          </a:p>
        </p:txBody>
      </p:sp>
      <p:pic>
        <p:nvPicPr>
          <p:cNvPr id="25603" name="Picture 1"/>
          <p:cNvPicPr>
            <a:picLocks noChangeAspect="1"/>
          </p:cNvPicPr>
          <p:nvPr/>
        </p:nvPicPr>
        <p:blipFill>
          <a:blip r:embed="rId2">
            <a:extLst>
              <a:ext uri="{28A0092B-C50C-407E-A947-70E740481C1C}">
                <a14:useLocalDpi xmlns:a14="http://schemas.microsoft.com/office/drawing/2010/main" val="0"/>
              </a:ext>
            </a:extLst>
          </a:blip>
          <a:srcRect t="16862" b="25586"/>
          <a:stretch>
            <a:fillRect/>
          </a:stretch>
        </p:blipFill>
        <p:spPr bwMode="auto">
          <a:xfrm>
            <a:off x="14288" y="514350"/>
            <a:ext cx="9144000" cy="227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2"/>
          <p:cNvPicPr>
            <a:picLocks noChangeAspect="1"/>
          </p:cNvPicPr>
          <p:nvPr/>
        </p:nvPicPr>
        <p:blipFill>
          <a:blip r:embed="rId3">
            <a:extLst>
              <a:ext uri="{28A0092B-C50C-407E-A947-70E740481C1C}">
                <a14:useLocalDpi xmlns:a14="http://schemas.microsoft.com/office/drawing/2010/main" val="0"/>
              </a:ext>
            </a:extLst>
          </a:blip>
          <a:srcRect t="26714" b="24837"/>
          <a:stretch>
            <a:fillRect/>
          </a:stretch>
        </p:blipFill>
        <p:spPr bwMode="auto">
          <a:xfrm>
            <a:off x="0" y="3086100"/>
            <a:ext cx="9144000" cy="19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7289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ChangeArrowheads="1"/>
          </p:cNvSpPr>
          <p:nvPr/>
        </p:nvSpPr>
        <p:spPr bwMode="auto">
          <a:xfrm>
            <a:off x="0" y="2952750"/>
            <a:ext cx="9144000" cy="219075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6626" name="Rectangle 3"/>
          <p:cNvSpPr>
            <a:spLocks noGrp="1" noChangeArrowheads="1"/>
          </p:cNvSpPr>
          <p:nvPr>
            <p:ph type="body" idx="1"/>
          </p:nvPr>
        </p:nvSpPr>
        <p:spPr>
          <a:xfrm>
            <a:off x="76200" y="26194"/>
            <a:ext cx="8991600" cy="2982868"/>
          </a:xfrm>
        </p:spPr>
        <p:txBody>
          <a:bodyPr/>
          <a:lstStyle/>
          <a:p>
            <a:pPr marL="0" indent="0">
              <a:spcBef>
                <a:spcPts val="1200"/>
              </a:spcBef>
              <a:buFontTx/>
              <a:buNone/>
            </a:pPr>
            <a:r>
              <a:rPr lang="en-US" altLang="en-US" sz="2800" dirty="0">
                <a:ea typeface="ＭＳ Ｐゴシック" charset="-128"/>
              </a:rPr>
              <a:t>Now, for every one of 10,227 days in the record from 1985 through 2012:</a:t>
            </a:r>
          </a:p>
          <a:p>
            <a:pPr marL="0" indent="0">
              <a:spcBef>
                <a:spcPts val="1200"/>
              </a:spcBef>
              <a:buFontTx/>
              <a:buNone/>
            </a:pPr>
            <a:r>
              <a:rPr lang="en-US" altLang="en-US" sz="2800" dirty="0">
                <a:ea typeface="ＭＳ Ｐゴシック" charset="-128"/>
              </a:rPr>
              <a:t>We can use the date and the observed discharge to compute the expected value of concentration.  </a:t>
            </a:r>
          </a:p>
          <a:p>
            <a:pPr marL="0" indent="0">
              <a:spcBef>
                <a:spcPts val="1200"/>
              </a:spcBef>
              <a:buFontTx/>
              <a:buNone/>
            </a:pPr>
            <a:r>
              <a:rPr lang="en-US" altLang="en-US" sz="2800" dirty="0">
                <a:ea typeface="ＭＳ Ｐゴシック" charset="-128"/>
              </a:rPr>
              <a:t>From that value we can compute the expected value of flux.</a:t>
            </a:r>
            <a:endParaRPr lang="en-US" altLang="en-US" sz="1600" dirty="0">
              <a:ea typeface="ＭＳ Ｐゴシック" charset="-128"/>
            </a:endParaRPr>
          </a:p>
        </p:txBody>
      </p:sp>
      <p:pic>
        <p:nvPicPr>
          <p:cNvPr id="26627" name="Picture 2"/>
          <p:cNvPicPr>
            <a:picLocks noChangeAspect="1"/>
          </p:cNvPicPr>
          <p:nvPr/>
        </p:nvPicPr>
        <p:blipFill>
          <a:blip r:embed="rId2">
            <a:extLst>
              <a:ext uri="{28A0092B-C50C-407E-A947-70E740481C1C}">
                <a14:useLocalDpi xmlns:a14="http://schemas.microsoft.com/office/drawing/2010/main" val="0"/>
              </a:ext>
            </a:extLst>
          </a:blip>
          <a:srcRect t="26714" b="24837"/>
          <a:stretch>
            <a:fillRect/>
          </a:stretch>
        </p:blipFill>
        <p:spPr bwMode="auto">
          <a:xfrm>
            <a:off x="0" y="3086100"/>
            <a:ext cx="9144000" cy="19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0130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pic>
        <p:nvPicPr>
          <p:cNvPr id="22531" name="Picture 1"/>
          <p:cNvPicPr>
            <a:picLocks noChangeAspect="1"/>
          </p:cNvPicPr>
          <p:nvPr/>
        </p:nvPicPr>
        <p:blipFill>
          <a:blip r:embed="rId2">
            <a:extLst>
              <a:ext uri="{28A0092B-C50C-407E-A947-70E740481C1C}">
                <a14:useLocalDpi xmlns:a14="http://schemas.microsoft.com/office/drawing/2010/main" val="0"/>
              </a:ext>
            </a:extLst>
          </a:blip>
          <a:srcRect t="17542" b="25262"/>
          <a:stretch>
            <a:fillRect/>
          </a:stretch>
        </p:blipFill>
        <p:spPr bwMode="auto">
          <a:xfrm>
            <a:off x="-26988" y="2887266"/>
            <a:ext cx="9144001" cy="22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4"/>
          <p:cNvPicPr>
            <a:picLocks noChangeAspect="1"/>
          </p:cNvPicPr>
          <p:nvPr/>
        </p:nvPicPr>
        <p:blipFill>
          <a:blip r:embed="rId3">
            <a:extLst>
              <a:ext uri="{28A0092B-C50C-407E-A947-70E740481C1C}">
                <a14:useLocalDpi xmlns:a14="http://schemas.microsoft.com/office/drawing/2010/main" val="0"/>
              </a:ext>
            </a:extLst>
          </a:blip>
          <a:srcRect t="16093" b="26366"/>
          <a:stretch>
            <a:fillRect/>
          </a:stretch>
        </p:blipFill>
        <p:spPr bwMode="auto">
          <a:xfrm>
            <a:off x="0" y="628650"/>
            <a:ext cx="9144000" cy="226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307" name="Rectangle 3"/>
          <p:cNvSpPr>
            <a:spLocks noGrp="1" noChangeArrowheads="1"/>
          </p:cNvSpPr>
          <p:nvPr>
            <p:ph type="body" idx="1"/>
          </p:nvPr>
        </p:nvSpPr>
        <p:spPr>
          <a:xfrm>
            <a:off x="76200" y="26194"/>
            <a:ext cx="9067800" cy="828432"/>
          </a:xfrm>
        </p:spPr>
        <p:txBody>
          <a:bodyPr/>
          <a:lstStyle/>
          <a:p>
            <a:pPr marL="0" indent="0">
              <a:spcBef>
                <a:spcPts val="1800"/>
              </a:spcBef>
              <a:buFontTx/>
              <a:buNone/>
            </a:pPr>
            <a:r>
              <a:rPr lang="en-US" altLang="en-US" sz="2400">
                <a:solidFill>
                  <a:srgbClr val="FF0000"/>
                </a:solidFill>
                <a:ea typeface="ＭＳ Ｐゴシック" charset="-128"/>
              </a:rPr>
              <a:t>Then we can sum these estimates by year to compute estimates of annual mean concentration &amp; annual mean flux</a:t>
            </a:r>
          </a:p>
        </p:txBody>
      </p:sp>
    </p:spTree>
    <p:extLst>
      <p:ext uri="{BB962C8B-B14F-4D97-AF65-F5344CB8AC3E}">
        <p14:creationId xmlns:p14="http://schemas.microsoft.com/office/powerpoint/2010/main" val="3686057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11" dur="1000"/>
                                        <p:tgtEl>
                                          <p:spTgt spid="482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482307" name="Rectangle 3"/>
          <p:cNvSpPr>
            <a:spLocks noGrp="1" noChangeArrowheads="1"/>
          </p:cNvSpPr>
          <p:nvPr>
            <p:ph type="body" idx="1"/>
          </p:nvPr>
        </p:nvSpPr>
        <p:spPr>
          <a:xfrm>
            <a:off x="76200" y="26194"/>
            <a:ext cx="8991600" cy="335989"/>
          </a:xfrm>
        </p:spPr>
        <p:txBody>
          <a:bodyPr/>
          <a:lstStyle/>
          <a:p>
            <a:pPr marL="0" indent="0">
              <a:spcBef>
                <a:spcPts val="1800"/>
              </a:spcBef>
              <a:buFontTx/>
              <a:buNone/>
            </a:pPr>
            <a:endParaRPr lang="en-US" altLang="en-US" sz="1600">
              <a:ea typeface="ＭＳ Ｐゴシック" charset="-128"/>
            </a:endParaRPr>
          </a:p>
        </p:txBody>
      </p:sp>
      <p:pic>
        <p:nvPicPr>
          <p:cNvPr id="28675" name="Picture 3"/>
          <p:cNvPicPr>
            <a:picLocks noChangeAspect="1"/>
          </p:cNvPicPr>
          <p:nvPr/>
        </p:nvPicPr>
        <p:blipFill>
          <a:blip r:embed="rId2">
            <a:extLst>
              <a:ext uri="{28A0092B-C50C-407E-A947-70E740481C1C}">
                <a14:useLocalDpi xmlns:a14="http://schemas.microsoft.com/office/drawing/2010/main" val="0"/>
              </a:ext>
            </a:extLst>
          </a:blip>
          <a:srcRect t="16412" b="26205"/>
          <a:stretch>
            <a:fillRect/>
          </a:stretch>
        </p:blipFill>
        <p:spPr bwMode="auto">
          <a:xfrm>
            <a:off x="-152400" y="0"/>
            <a:ext cx="91440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p:cNvPicPr>
            <a:picLocks noChangeAspect="1"/>
          </p:cNvPicPr>
          <p:nvPr/>
        </p:nvPicPr>
        <p:blipFill>
          <a:blip r:embed="rId3">
            <a:extLst>
              <a:ext uri="{28A0092B-C50C-407E-A947-70E740481C1C}">
                <a14:useLocalDpi xmlns:a14="http://schemas.microsoft.com/office/drawing/2010/main" val="0"/>
              </a:ext>
            </a:extLst>
          </a:blip>
          <a:srcRect t="17094" b="23618"/>
          <a:stretch>
            <a:fillRect/>
          </a:stretch>
        </p:blipFill>
        <p:spPr bwMode="auto">
          <a:xfrm>
            <a:off x="-152400" y="2331244"/>
            <a:ext cx="9144000" cy="233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ight Arrow 6"/>
          <p:cNvSpPr>
            <a:spLocks noChangeArrowheads="1"/>
          </p:cNvSpPr>
          <p:nvPr/>
        </p:nvSpPr>
        <p:spPr bwMode="auto">
          <a:xfrm rot="2708334">
            <a:off x="4645820" y="260350"/>
            <a:ext cx="733425" cy="484187"/>
          </a:xfrm>
          <a:prstGeom prst="rightArrow">
            <a:avLst>
              <a:gd name="adj1" fmla="val 50000"/>
              <a:gd name="adj2" fmla="val 50024"/>
            </a:avLst>
          </a:prstGeom>
          <a:solidFill>
            <a:srgbClr val="FF0000"/>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3558" name="Right Arrow 8"/>
          <p:cNvSpPr>
            <a:spLocks noChangeArrowheads="1"/>
          </p:cNvSpPr>
          <p:nvPr/>
        </p:nvSpPr>
        <p:spPr bwMode="auto">
          <a:xfrm rot="2708334">
            <a:off x="4645820" y="3517900"/>
            <a:ext cx="733425" cy="484187"/>
          </a:xfrm>
          <a:prstGeom prst="rightArrow">
            <a:avLst>
              <a:gd name="adj1" fmla="val 50000"/>
              <a:gd name="adj2" fmla="val 50024"/>
            </a:avLst>
          </a:prstGeom>
          <a:solidFill>
            <a:srgbClr val="FF0000"/>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3559" name="Right Arrow 7"/>
          <p:cNvSpPr>
            <a:spLocks noChangeArrowheads="1"/>
          </p:cNvSpPr>
          <p:nvPr/>
        </p:nvSpPr>
        <p:spPr bwMode="auto">
          <a:xfrm rot="-8688262">
            <a:off x="5613400" y="1035844"/>
            <a:ext cx="977900" cy="363141"/>
          </a:xfrm>
          <a:prstGeom prst="rightArrow">
            <a:avLst>
              <a:gd name="adj1" fmla="val 50000"/>
              <a:gd name="adj2" fmla="val 50024"/>
            </a:avLst>
          </a:prstGeom>
          <a:solidFill>
            <a:schemeClr val="accent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3560" name="Right Arrow 10"/>
          <p:cNvSpPr>
            <a:spLocks noChangeArrowheads="1"/>
          </p:cNvSpPr>
          <p:nvPr/>
        </p:nvSpPr>
        <p:spPr bwMode="auto">
          <a:xfrm rot="-8688262">
            <a:off x="5613400" y="3093244"/>
            <a:ext cx="977900" cy="363141"/>
          </a:xfrm>
          <a:prstGeom prst="rightArrow">
            <a:avLst>
              <a:gd name="adj1" fmla="val 50000"/>
              <a:gd name="adj2" fmla="val 50024"/>
            </a:avLst>
          </a:prstGeom>
          <a:solidFill>
            <a:schemeClr val="accent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 name="Rectangle 1"/>
          <p:cNvSpPr>
            <a:spLocks noChangeArrowheads="1"/>
          </p:cNvSpPr>
          <p:nvPr/>
        </p:nvSpPr>
        <p:spPr bwMode="auto">
          <a:xfrm>
            <a:off x="0" y="4343400"/>
            <a:ext cx="9144000" cy="685800"/>
          </a:xfrm>
          <a:prstGeom prst="rect">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r>
              <a:rPr lang="en-US" altLang="en-US" sz="2000" b="1" dirty="0">
                <a:solidFill>
                  <a:srgbClr val="FF0000"/>
                </a:solidFill>
              </a:rPr>
              <a:t>Can we filter out this flow-driven variation to see the underlying change? </a:t>
            </a:r>
          </a:p>
        </p:txBody>
      </p:sp>
      <p:sp>
        <p:nvSpPr>
          <p:cNvPr id="3" name="TextBox 2"/>
          <p:cNvSpPr txBox="1"/>
          <p:nvPr/>
        </p:nvSpPr>
        <p:spPr>
          <a:xfrm>
            <a:off x="4114800" y="2952750"/>
            <a:ext cx="1429748" cy="400110"/>
          </a:xfrm>
          <a:prstGeom prst="rect">
            <a:avLst/>
          </a:prstGeom>
          <a:noFill/>
        </p:spPr>
        <p:txBody>
          <a:bodyPr wrap="none" rtlCol="0">
            <a:spAutoFit/>
          </a:bodyPr>
          <a:lstStyle/>
          <a:p>
            <a:r>
              <a:rPr lang="en-US" sz="2000" b="1" dirty="0">
                <a:solidFill>
                  <a:srgbClr val="FF0000"/>
                </a:solidFill>
              </a:rPr>
              <a:t>A dry year</a:t>
            </a:r>
          </a:p>
        </p:txBody>
      </p:sp>
      <p:sp>
        <p:nvSpPr>
          <p:cNvPr id="4" name="TextBox 3"/>
          <p:cNvSpPr txBox="1"/>
          <p:nvPr/>
        </p:nvSpPr>
        <p:spPr>
          <a:xfrm>
            <a:off x="6553200" y="1504950"/>
            <a:ext cx="1467068" cy="400110"/>
          </a:xfrm>
          <a:prstGeom prst="rect">
            <a:avLst/>
          </a:prstGeom>
          <a:noFill/>
        </p:spPr>
        <p:txBody>
          <a:bodyPr wrap="none" rtlCol="0">
            <a:spAutoFit/>
          </a:bodyPr>
          <a:lstStyle/>
          <a:p>
            <a:r>
              <a:rPr lang="en-US" sz="2000" b="1" dirty="0">
                <a:solidFill>
                  <a:srgbClr val="3366FF"/>
                </a:solidFill>
              </a:rPr>
              <a:t>A wet year</a:t>
            </a:r>
          </a:p>
        </p:txBody>
      </p:sp>
    </p:spTree>
    <p:extLst>
      <p:ext uri="{BB962C8B-B14F-4D97-AF65-F5344CB8AC3E}">
        <p14:creationId xmlns:p14="http://schemas.microsoft.com/office/powerpoint/2010/main" val="3725604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7" dur="1000"/>
                                        <p:tgtEl>
                                          <p:spTgt spid="482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35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3557"/>
                                        </p:tgtEl>
                                        <p:attrNameLst>
                                          <p:attrName>style.visibility</p:attrName>
                                        </p:attrNameLst>
                                      </p:cBhvr>
                                      <p:to>
                                        <p:strVal val="visible"/>
                                      </p:to>
                                    </p:set>
                                    <p:anim calcmode="lin" valueType="num">
                                      <p:cBhvr additive="base">
                                        <p:cTn id="16" dur="500" fill="hold"/>
                                        <p:tgtEl>
                                          <p:spTgt spid="23557"/>
                                        </p:tgtEl>
                                        <p:attrNameLst>
                                          <p:attrName>ppt_x</p:attrName>
                                        </p:attrNameLst>
                                      </p:cBhvr>
                                      <p:tavLst>
                                        <p:tav tm="0">
                                          <p:val>
                                            <p:strVal val="#ppt_x"/>
                                          </p:val>
                                        </p:tav>
                                        <p:tav tm="100000">
                                          <p:val>
                                            <p:strVal val="#ppt_x"/>
                                          </p:val>
                                        </p:tav>
                                      </p:tavLst>
                                    </p:anim>
                                    <p:anim calcmode="lin" valueType="num">
                                      <p:cBhvr additive="base">
                                        <p:cTn id="17" dur="500" fill="hold"/>
                                        <p:tgtEl>
                                          <p:spTgt spid="2355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558"/>
                                        </p:tgtEl>
                                        <p:attrNameLst>
                                          <p:attrName>style.visibility</p:attrName>
                                        </p:attrNameLst>
                                      </p:cBhvr>
                                      <p:to>
                                        <p:strVal val="visible"/>
                                      </p:to>
                                    </p:set>
                                    <p:anim calcmode="lin" valueType="num">
                                      <p:cBhvr additive="base">
                                        <p:cTn id="20" dur="500" fill="hold"/>
                                        <p:tgtEl>
                                          <p:spTgt spid="23558"/>
                                        </p:tgtEl>
                                        <p:attrNameLst>
                                          <p:attrName>ppt_x</p:attrName>
                                        </p:attrNameLst>
                                      </p:cBhvr>
                                      <p:tavLst>
                                        <p:tav tm="0">
                                          <p:val>
                                            <p:strVal val="#ppt_x"/>
                                          </p:val>
                                        </p:tav>
                                        <p:tav tm="100000">
                                          <p:val>
                                            <p:strVal val="#ppt_x"/>
                                          </p:val>
                                        </p:tav>
                                      </p:tavLst>
                                    </p:anim>
                                    <p:anim calcmode="lin" valueType="num">
                                      <p:cBhvr additive="base">
                                        <p:cTn id="21" dur="500" fill="hold"/>
                                        <p:tgtEl>
                                          <p:spTgt spid="2355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23560"/>
                                        </p:tgtEl>
                                        <p:attrNameLst>
                                          <p:attrName>style.visibility</p:attrName>
                                        </p:attrNameLst>
                                      </p:cBhvr>
                                      <p:to>
                                        <p:strVal val="visible"/>
                                      </p:to>
                                    </p:set>
                                    <p:anim calcmode="lin" valueType="num">
                                      <p:cBhvr additive="base">
                                        <p:cTn id="30" dur="500" fill="hold"/>
                                        <p:tgtEl>
                                          <p:spTgt spid="23560"/>
                                        </p:tgtEl>
                                        <p:attrNameLst>
                                          <p:attrName>ppt_x</p:attrName>
                                        </p:attrNameLst>
                                      </p:cBhvr>
                                      <p:tavLst>
                                        <p:tav tm="0">
                                          <p:val>
                                            <p:strVal val="#ppt_x"/>
                                          </p:val>
                                        </p:tav>
                                        <p:tav tm="100000">
                                          <p:val>
                                            <p:strVal val="#ppt_x"/>
                                          </p:val>
                                        </p:tav>
                                      </p:tavLst>
                                    </p:anim>
                                    <p:anim calcmode="lin" valueType="num">
                                      <p:cBhvr additive="base">
                                        <p:cTn id="31" dur="500" fill="hold"/>
                                        <p:tgtEl>
                                          <p:spTgt spid="23560"/>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23559"/>
                                        </p:tgtEl>
                                        <p:attrNameLst>
                                          <p:attrName>style.visibility</p:attrName>
                                        </p:attrNameLst>
                                      </p:cBhvr>
                                      <p:to>
                                        <p:strVal val="visible"/>
                                      </p:to>
                                    </p:set>
                                    <p:anim calcmode="lin" valueType="num">
                                      <p:cBhvr additive="base">
                                        <p:cTn id="34" dur="500" fill="hold"/>
                                        <p:tgtEl>
                                          <p:spTgt spid="23559"/>
                                        </p:tgtEl>
                                        <p:attrNameLst>
                                          <p:attrName>ppt_x</p:attrName>
                                        </p:attrNameLst>
                                      </p:cBhvr>
                                      <p:tavLst>
                                        <p:tav tm="0">
                                          <p:val>
                                            <p:strVal val="#ppt_x"/>
                                          </p:val>
                                        </p:tav>
                                        <p:tav tm="100000">
                                          <p:val>
                                            <p:strVal val="#ppt_x"/>
                                          </p:val>
                                        </p:tav>
                                      </p:tavLst>
                                    </p:anim>
                                    <p:anim calcmode="lin" valueType="num">
                                      <p:cBhvr additive="base">
                                        <p:cTn id="35" dur="500" fill="hold"/>
                                        <p:tgtEl>
                                          <p:spTgt spid="23559"/>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nimBg="1"/>
      <p:bldP spid="23558" grpId="0" animBg="1"/>
      <p:bldP spid="23559" grpId="0" animBg="1"/>
      <p:bldP spid="23560" grpId="0" animBg="1"/>
      <p:bldP spid="2" grpId="0" animBg="1"/>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24580" name="TextBox 6"/>
          <p:cNvSpPr txBox="1">
            <a:spLocks noChangeArrowheads="1"/>
          </p:cNvSpPr>
          <p:nvPr/>
        </p:nvSpPr>
        <p:spPr bwMode="auto">
          <a:xfrm>
            <a:off x="228600" y="2514601"/>
            <a:ext cx="86868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1800" b="1" dirty="0"/>
              <a:t>The </a:t>
            </a:r>
            <a:r>
              <a:rPr lang="en-US" altLang="en-US" sz="1800" b="1" dirty="0">
                <a:solidFill>
                  <a:srgbClr val="FF0000"/>
                </a:solidFill>
              </a:rPr>
              <a:t>“flow normalized concentration”</a:t>
            </a:r>
            <a:r>
              <a:rPr lang="en-US" altLang="en-US" sz="1800" b="1" dirty="0"/>
              <a:t> on any given day is:</a:t>
            </a:r>
          </a:p>
          <a:p>
            <a:pPr eaLnBrk="1" hangingPunct="1"/>
            <a:r>
              <a:rPr lang="en-US" altLang="en-US" sz="1800" b="1" dirty="0"/>
              <a:t>f(Q,T) integrated over the observed probability distribution of Q for that day of the year. </a:t>
            </a:r>
          </a:p>
          <a:p>
            <a:pPr eaLnBrk="1" hangingPunct="1"/>
            <a:endParaRPr lang="en-US" altLang="en-US" sz="1800" b="1" dirty="0"/>
          </a:p>
          <a:p>
            <a:pPr eaLnBrk="1" hangingPunct="1"/>
            <a:r>
              <a:rPr lang="en-US" altLang="en-US" sz="1800" b="1" dirty="0">
                <a:solidFill>
                  <a:srgbClr val="FF0000"/>
                </a:solidFill>
              </a:rPr>
              <a:t>“Flow normalized flux” </a:t>
            </a:r>
            <a:r>
              <a:rPr lang="en-US" altLang="en-US" sz="1800" b="1" dirty="0"/>
              <a:t>is just f(Q,T) x Q integrated the observed probability distribution of Q for that day of the year. </a:t>
            </a:r>
          </a:p>
          <a:p>
            <a:pPr eaLnBrk="1" hangingPunct="1"/>
            <a:r>
              <a:rPr lang="en-US" altLang="en-US" sz="1800" b="1" dirty="0"/>
              <a:t> </a:t>
            </a:r>
          </a:p>
          <a:p>
            <a:pPr eaLnBrk="1" hangingPunct="1"/>
            <a:r>
              <a:rPr lang="en-US" altLang="en-US" sz="1800" b="1" dirty="0"/>
              <a:t>Sum those over the year to get annual flow-normalized mean concentration and flux.</a:t>
            </a:r>
          </a:p>
          <a:p>
            <a:pPr eaLnBrk="1" hangingPunct="1"/>
            <a:r>
              <a:rPr lang="en-US" altLang="en-US" sz="2400" b="1" dirty="0"/>
              <a:t> </a:t>
            </a:r>
          </a:p>
          <a:p>
            <a:pPr eaLnBrk="1" hangingPunct="1"/>
            <a:endParaRPr lang="en-US" altLang="en-US" sz="2400" b="1" dirty="0"/>
          </a:p>
          <a:p>
            <a:pPr eaLnBrk="1" hangingPunct="1"/>
            <a:endParaRPr lang="en-US" altLang="en-US" sz="2400" b="1" dirty="0"/>
          </a:p>
        </p:txBody>
      </p:sp>
      <p:pic>
        <p:nvPicPr>
          <p:cNvPr id="29699" name="Picture 5"/>
          <p:cNvPicPr>
            <a:picLocks noChangeAspect="1"/>
          </p:cNvPicPr>
          <p:nvPr/>
        </p:nvPicPr>
        <p:blipFill>
          <a:blip r:embed="rId2">
            <a:extLst>
              <a:ext uri="{28A0092B-C50C-407E-A947-70E740481C1C}">
                <a14:useLocalDpi xmlns:a14="http://schemas.microsoft.com/office/drawing/2010/main" val="0"/>
              </a:ext>
            </a:extLst>
          </a:blip>
          <a:srcRect t="26714" b="24837"/>
          <a:stretch>
            <a:fillRect/>
          </a:stretch>
        </p:blipFill>
        <p:spPr bwMode="auto">
          <a:xfrm>
            <a:off x="-7938" y="457200"/>
            <a:ext cx="9144001" cy="19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0" name="Straight Connector 2"/>
          <p:cNvCxnSpPr>
            <a:cxnSpLocks noChangeShapeType="1"/>
          </p:cNvCxnSpPr>
          <p:nvPr/>
        </p:nvCxnSpPr>
        <p:spPr bwMode="auto">
          <a:xfrm>
            <a:off x="4343400" y="514350"/>
            <a:ext cx="0" cy="1600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329863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482307" name="Rectangle 3"/>
          <p:cNvSpPr>
            <a:spLocks noGrp="1" noChangeArrowheads="1"/>
          </p:cNvSpPr>
          <p:nvPr>
            <p:ph type="body" idx="1"/>
          </p:nvPr>
        </p:nvSpPr>
        <p:spPr>
          <a:xfrm>
            <a:off x="76200" y="26194"/>
            <a:ext cx="8991600" cy="335989"/>
          </a:xfrm>
        </p:spPr>
        <p:txBody>
          <a:bodyPr/>
          <a:lstStyle/>
          <a:p>
            <a:pPr marL="0" indent="0">
              <a:spcBef>
                <a:spcPts val="1800"/>
              </a:spcBef>
              <a:buFontTx/>
              <a:buNone/>
            </a:pPr>
            <a:endParaRPr lang="en-US" altLang="en-US" sz="1600">
              <a:ea typeface="ＭＳ Ｐゴシック" charset="-128"/>
            </a:endParaRPr>
          </a:p>
        </p:txBody>
      </p:sp>
      <p:pic>
        <p:nvPicPr>
          <p:cNvPr id="3072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3" y="347068"/>
            <a:ext cx="932021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6"/>
          <p:cNvSpPr txBox="1">
            <a:spLocks noChangeArrowheads="1"/>
          </p:cNvSpPr>
          <p:nvPr/>
        </p:nvSpPr>
        <p:spPr bwMode="auto">
          <a:xfrm>
            <a:off x="1371600" y="1543050"/>
            <a:ext cx="4667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000" b="1" dirty="0">
                <a:solidFill>
                  <a:srgbClr val="FF0000"/>
                </a:solidFill>
              </a:rPr>
              <a:t>Concentration trend +40% 1985-2012</a:t>
            </a:r>
          </a:p>
        </p:txBody>
      </p:sp>
      <p:pic>
        <p:nvPicPr>
          <p:cNvPr id="30725" name="Picture 3"/>
          <p:cNvPicPr>
            <a:picLocks noChangeAspect="1"/>
          </p:cNvPicPr>
          <p:nvPr/>
        </p:nvPicPr>
        <p:blipFill>
          <a:blip r:embed="rId3">
            <a:extLst>
              <a:ext uri="{28A0092B-C50C-407E-A947-70E740481C1C}">
                <a14:useLocalDpi xmlns:a14="http://schemas.microsoft.com/office/drawing/2010/main" val="0"/>
              </a:ext>
            </a:extLst>
          </a:blip>
          <a:srcRect b="21312"/>
          <a:stretch>
            <a:fillRect/>
          </a:stretch>
        </p:blipFill>
        <p:spPr bwMode="auto">
          <a:xfrm>
            <a:off x="-79375" y="2857500"/>
            <a:ext cx="9229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7"/>
          <p:cNvSpPr txBox="1">
            <a:spLocks noChangeArrowheads="1"/>
          </p:cNvSpPr>
          <p:nvPr/>
        </p:nvSpPr>
        <p:spPr bwMode="auto">
          <a:xfrm>
            <a:off x="1295400" y="3543300"/>
            <a:ext cx="3429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000" b="1" dirty="0">
                <a:solidFill>
                  <a:srgbClr val="FF0000"/>
                </a:solidFill>
              </a:rPr>
              <a:t>Flux trend +27% 1985-2012</a:t>
            </a:r>
          </a:p>
          <a:p>
            <a:pPr eaLnBrk="1" hangingPunct="1"/>
            <a:endParaRPr lang="en-US" altLang="en-US" dirty="0"/>
          </a:p>
        </p:txBody>
      </p:sp>
      <p:cxnSp>
        <p:nvCxnSpPr>
          <p:cNvPr id="7" name="Straight Arrow Connector 6"/>
          <p:cNvCxnSpPr/>
          <p:nvPr/>
        </p:nvCxnSpPr>
        <p:spPr bwMode="auto">
          <a:xfrm flipV="1">
            <a:off x="8001000" y="1143000"/>
            <a:ext cx="0" cy="331589"/>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flipV="1">
            <a:off x="1143000" y="1474589"/>
            <a:ext cx="6858000" cy="79773"/>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cxnSp>
        <p:nvCxnSpPr>
          <p:cNvPr id="24" name="Straight Arrow Connector 23"/>
          <p:cNvCxnSpPr/>
          <p:nvPr/>
        </p:nvCxnSpPr>
        <p:spPr bwMode="auto">
          <a:xfrm flipV="1">
            <a:off x="1219200" y="4408289"/>
            <a:ext cx="6858000" cy="3573"/>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cxnSp>
        <p:nvCxnSpPr>
          <p:cNvPr id="26" name="Straight Arrow Connector 25"/>
          <p:cNvCxnSpPr/>
          <p:nvPr/>
        </p:nvCxnSpPr>
        <p:spPr bwMode="auto">
          <a:xfrm flipV="1">
            <a:off x="8072480" y="4242495"/>
            <a:ext cx="4720" cy="165794"/>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287863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7" dur="1000"/>
                                        <p:tgtEl>
                                          <p:spTgt spid="482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7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72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ChangeArrowheads="1"/>
          </p:cNvSpPr>
          <p:nvPr/>
        </p:nvSpPr>
        <p:spPr bwMode="auto">
          <a:xfrm>
            <a:off x="0" y="914400"/>
            <a:ext cx="9144000" cy="2400300"/>
          </a:xfrm>
          <a:prstGeom prst="rect">
            <a:avLst/>
          </a:prstGeom>
          <a:solidFill>
            <a:schemeClr val="bg1"/>
          </a:solidFill>
          <a:ln w="12700">
            <a:solidFill>
              <a:schemeClr val="tx1"/>
            </a:solidFill>
            <a:round/>
            <a:headEnd/>
            <a:tailEnd/>
          </a:ln>
        </p:spPr>
        <p:txBody>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endParaRPr lang="en-US" altLang="en-US"/>
          </a:p>
        </p:txBody>
      </p:sp>
      <p:sp>
        <p:nvSpPr>
          <p:cNvPr id="482307" name="Rectangle 3"/>
          <p:cNvSpPr>
            <a:spLocks noGrp="1" noChangeArrowheads="1"/>
          </p:cNvSpPr>
          <p:nvPr>
            <p:ph type="body" idx="1"/>
          </p:nvPr>
        </p:nvSpPr>
        <p:spPr>
          <a:xfrm>
            <a:off x="76200" y="26194"/>
            <a:ext cx="8991600" cy="936154"/>
          </a:xfrm>
        </p:spPr>
        <p:txBody>
          <a:bodyPr/>
          <a:lstStyle/>
          <a:p>
            <a:pPr marL="0" indent="0">
              <a:spcBef>
                <a:spcPts val="1800"/>
              </a:spcBef>
              <a:buFontTx/>
              <a:buNone/>
            </a:pPr>
            <a:r>
              <a:rPr lang="en-US" altLang="en-US" sz="2000" dirty="0">
                <a:ea typeface="ＭＳ Ｐゴシック" charset="-128"/>
              </a:rPr>
              <a:t>Look at changes in just the last few years.</a:t>
            </a:r>
          </a:p>
          <a:p>
            <a:pPr marL="0" indent="0">
              <a:spcBef>
                <a:spcPts val="1800"/>
              </a:spcBef>
              <a:buFontTx/>
              <a:buNone/>
            </a:pPr>
            <a:r>
              <a:rPr lang="en-US" altLang="en-US" sz="2000" dirty="0">
                <a:ea typeface="ＭＳ Ｐゴシック" charset="-128"/>
              </a:rPr>
              <a:t>This is a graphic of differences 2007 to 2012</a:t>
            </a:r>
          </a:p>
        </p:txBody>
      </p:sp>
      <p:sp>
        <p:nvSpPr>
          <p:cNvPr id="21508" name="TextBox 5"/>
          <p:cNvSpPr txBox="1">
            <a:spLocks noChangeArrowheads="1"/>
          </p:cNvSpPr>
          <p:nvPr/>
        </p:nvSpPr>
        <p:spPr bwMode="auto">
          <a:xfrm>
            <a:off x="1622425" y="331470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2400" b="1" dirty="0">
                <a:solidFill>
                  <a:schemeClr val="bg1"/>
                </a:solidFill>
              </a:rPr>
              <a:t>Hypothesis, cover crops are helping at higher flows particularly in the winter.  Low flows are still responding to legacy of nitrate enriched groundwater.</a:t>
            </a:r>
          </a:p>
        </p:txBody>
      </p:sp>
      <p:pic>
        <p:nvPicPr>
          <p:cNvPr id="32772" name="Picture 1"/>
          <p:cNvPicPr>
            <a:picLocks noChangeAspect="1"/>
          </p:cNvPicPr>
          <p:nvPr/>
        </p:nvPicPr>
        <p:blipFill>
          <a:blip r:embed="rId2">
            <a:extLst>
              <a:ext uri="{28A0092B-C50C-407E-A947-70E740481C1C}">
                <a14:useLocalDpi xmlns:a14="http://schemas.microsoft.com/office/drawing/2010/main" val="0"/>
              </a:ext>
            </a:extLst>
          </a:blip>
          <a:srcRect t="17239" b="22536"/>
          <a:stretch>
            <a:fillRect/>
          </a:stretch>
        </p:blipFill>
        <p:spPr bwMode="auto">
          <a:xfrm>
            <a:off x="0" y="895350"/>
            <a:ext cx="9144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924800" y="2876550"/>
            <a:ext cx="745341" cy="400110"/>
          </a:xfrm>
          <a:prstGeom prst="rect">
            <a:avLst/>
          </a:prstGeom>
          <a:noFill/>
        </p:spPr>
        <p:txBody>
          <a:bodyPr wrap="none" rtlCol="0">
            <a:spAutoFit/>
          </a:bodyPr>
          <a:lstStyle/>
          <a:p>
            <a:r>
              <a:rPr lang="en-US" sz="2000" dirty="0"/>
              <a:t>mg/L</a:t>
            </a:r>
          </a:p>
        </p:txBody>
      </p:sp>
    </p:spTree>
    <p:extLst>
      <p:ext uri="{BB962C8B-B14F-4D97-AF65-F5344CB8AC3E}">
        <p14:creationId xmlns:p14="http://schemas.microsoft.com/office/powerpoint/2010/main" val="3600955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2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57201" y="77153"/>
            <a:ext cx="8226425" cy="738664"/>
          </a:xfrm>
        </p:spPr>
        <p:txBody>
          <a:bodyPr/>
          <a:lstStyle/>
          <a:p>
            <a:r>
              <a:rPr lang="en-US" altLang="en-US">
                <a:ea typeface="ＭＳ Ｐゴシック" charset="-128"/>
              </a:rPr>
              <a:t>Why all this complexity?</a:t>
            </a:r>
          </a:p>
        </p:txBody>
      </p:sp>
      <p:sp>
        <p:nvSpPr>
          <p:cNvPr id="15362" name="Rectangle 3"/>
          <p:cNvSpPr>
            <a:spLocks noGrp="1" noChangeArrowheads="1"/>
          </p:cNvSpPr>
          <p:nvPr>
            <p:ph type="body" idx="1"/>
          </p:nvPr>
        </p:nvSpPr>
        <p:spPr>
          <a:xfrm>
            <a:off x="381000" y="742950"/>
            <a:ext cx="8534400" cy="3389133"/>
          </a:xfrm>
        </p:spPr>
        <p:txBody>
          <a:bodyPr/>
          <a:lstStyle/>
          <a:p>
            <a:pPr>
              <a:spcAft>
                <a:spcPts val="1200"/>
              </a:spcAft>
              <a:buFontTx/>
              <a:buNone/>
            </a:pPr>
            <a:r>
              <a:rPr lang="en-US" altLang="en-US">
                <a:solidFill>
                  <a:srgbClr val="FFFFFF"/>
                </a:solidFill>
                <a:ea typeface="ＭＳ Ｐゴシック" charset="-128"/>
              </a:rPr>
              <a:t>Different products for different purposes</a:t>
            </a:r>
          </a:p>
          <a:p>
            <a:pPr>
              <a:spcAft>
                <a:spcPts val="1200"/>
              </a:spcAft>
            </a:pPr>
            <a:r>
              <a:rPr lang="en-US" altLang="en-US">
                <a:solidFill>
                  <a:srgbClr val="FFFFFF"/>
                </a:solidFill>
                <a:ea typeface="ＭＳ Ｐゴシック" charset="-128"/>
              </a:rPr>
              <a:t>Concentration versus flux</a:t>
            </a:r>
          </a:p>
          <a:p>
            <a:pPr>
              <a:spcAft>
                <a:spcPts val="1200"/>
              </a:spcAft>
            </a:pPr>
            <a:r>
              <a:rPr lang="en-US" altLang="en-US">
                <a:solidFill>
                  <a:srgbClr val="FFFFFF"/>
                </a:solidFill>
                <a:ea typeface="ＭＳ Ｐゴシック" charset="-128"/>
              </a:rPr>
              <a:t>Actual history versus flow-normalized history</a:t>
            </a:r>
          </a:p>
        </p:txBody>
      </p:sp>
    </p:spTree>
    <p:extLst>
      <p:ext uri="{BB962C8B-B14F-4D97-AF65-F5344CB8AC3E}">
        <p14:creationId xmlns:p14="http://schemas.microsoft.com/office/powerpoint/2010/main" val="855524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842" name="Freeform 4"/>
          <p:cNvSpPr>
            <a:spLocks noChangeArrowheads="1"/>
          </p:cNvSpPr>
          <p:nvPr/>
        </p:nvSpPr>
        <p:spPr bwMode="auto">
          <a:xfrm>
            <a:off x="1447801" y="1428750"/>
            <a:ext cx="3421063" cy="2171700"/>
          </a:xfrm>
          <a:custGeom>
            <a:avLst/>
            <a:gdLst>
              <a:gd name="T0" fmla="*/ 685862201 w 2963333"/>
              <a:gd name="T1" fmla="*/ 2147483647 h 1974721"/>
              <a:gd name="T2" fmla="*/ 654084725 w 2963333"/>
              <a:gd name="T3" fmla="*/ 2147483647 h 1974721"/>
              <a:gd name="T4" fmla="*/ 627603797 w 2963333"/>
              <a:gd name="T5" fmla="*/ 2147483647 h 1974721"/>
              <a:gd name="T6" fmla="*/ 601122525 w 2963333"/>
              <a:gd name="T7" fmla="*/ 2147483647 h 1974721"/>
              <a:gd name="T8" fmla="*/ 579937494 w 2963333"/>
              <a:gd name="T9" fmla="*/ 2147483647 h 1974721"/>
              <a:gd name="T10" fmla="*/ 553456002 w 2963333"/>
              <a:gd name="T11" fmla="*/ 2147483647 h 1974721"/>
              <a:gd name="T12" fmla="*/ 537567430 w 2963333"/>
              <a:gd name="T13" fmla="*/ 2147483647 h 1974721"/>
              <a:gd name="T14" fmla="*/ 521678694 w 2963333"/>
              <a:gd name="T15" fmla="*/ 2147483647 h 1974721"/>
              <a:gd name="T16" fmla="*/ 505790017 w 2963333"/>
              <a:gd name="T17" fmla="*/ 2147483647 h 1974721"/>
              <a:gd name="T18" fmla="*/ 489901479 w 2963333"/>
              <a:gd name="T19" fmla="*/ 2147483647 h 1974721"/>
              <a:gd name="T20" fmla="*/ 476661066 w 2963333"/>
              <a:gd name="T21" fmla="*/ 2147483647 h 1974721"/>
              <a:gd name="T22" fmla="*/ 452827901 w 2963333"/>
              <a:gd name="T23" fmla="*/ 2147483647 h 1974721"/>
              <a:gd name="T24" fmla="*/ 428994820 w 2963333"/>
              <a:gd name="T25" fmla="*/ 2147483647 h 1974721"/>
              <a:gd name="T26" fmla="*/ 397217394 w 2963333"/>
              <a:gd name="T27" fmla="*/ 2147483647 h 1974721"/>
              <a:gd name="T28" fmla="*/ 365440115 w 2963333"/>
              <a:gd name="T29" fmla="*/ 2147483647 h 1974721"/>
              <a:gd name="T30" fmla="*/ 288644649 w 2963333"/>
              <a:gd name="T31" fmla="*/ 2147483647 h 1974721"/>
              <a:gd name="T32" fmla="*/ 240978579 w 2963333"/>
              <a:gd name="T33" fmla="*/ 2147483647 h 1974721"/>
              <a:gd name="T34" fmla="*/ 190664765 w 2963333"/>
              <a:gd name="T35" fmla="*/ 2147483647 h 1974721"/>
              <a:gd name="T36" fmla="*/ 145646296 w 2963333"/>
              <a:gd name="T37" fmla="*/ 2147483647 h 1974721"/>
              <a:gd name="T38" fmla="*/ 103276638 w 2963333"/>
              <a:gd name="T39" fmla="*/ 2147483647 h 1974721"/>
              <a:gd name="T40" fmla="*/ 87387896 w 2963333"/>
              <a:gd name="T41" fmla="*/ 2147483647 h 1974721"/>
              <a:gd name="T42" fmla="*/ 58258805 w 2963333"/>
              <a:gd name="T43" fmla="*/ 2147483647 h 1974721"/>
              <a:gd name="T44" fmla="*/ 34425400 w 2963333"/>
              <a:gd name="T45" fmla="*/ 2147483647 h 1974721"/>
              <a:gd name="T46" fmla="*/ 23832909 w 2963333"/>
              <a:gd name="T47" fmla="*/ 2147483647 h 1974721"/>
              <a:gd name="T48" fmla="*/ 15888940 w 2963333"/>
              <a:gd name="T49" fmla="*/ 2147483647 h 1974721"/>
              <a:gd name="T50" fmla="*/ 10592437 w 2963333"/>
              <a:gd name="T51" fmla="*/ 2147483647 h 1974721"/>
              <a:gd name="T52" fmla="*/ 0 w 2963333"/>
              <a:gd name="T53" fmla="*/ 2147483647 h 1974721"/>
              <a:gd name="T54" fmla="*/ 5296266 w 2963333"/>
              <a:gd name="T55" fmla="*/ 2147483647 h 1974721"/>
              <a:gd name="T56" fmla="*/ 18537012 w 2963333"/>
              <a:gd name="T57" fmla="*/ 2147483647 h 1974721"/>
              <a:gd name="T58" fmla="*/ 26481315 w 2963333"/>
              <a:gd name="T59" fmla="*/ 2147483647 h 1974721"/>
              <a:gd name="T60" fmla="*/ 37073280 w 2963333"/>
              <a:gd name="T61" fmla="*/ 2147483647 h 1974721"/>
              <a:gd name="T62" fmla="*/ 58258805 w 2963333"/>
              <a:gd name="T63" fmla="*/ 2147483647 h 1974721"/>
              <a:gd name="T64" fmla="*/ 97980661 w 2963333"/>
              <a:gd name="T65" fmla="*/ 2147483647 h 1974721"/>
              <a:gd name="T66" fmla="*/ 124461533 w 2963333"/>
              <a:gd name="T67" fmla="*/ 2147483647 h 1974721"/>
              <a:gd name="T68" fmla="*/ 431643144 w 2963333"/>
              <a:gd name="T69" fmla="*/ 2147483647 h 1974721"/>
              <a:gd name="T70" fmla="*/ 463420546 w 2963333"/>
              <a:gd name="T71" fmla="*/ 2147483647 h 1974721"/>
              <a:gd name="T72" fmla="*/ 481957212 w 2963333"/>
              <a:gd name="T73" fmla="*/ 2147483647 h 1974721"/>
              <a:gd name="T74" fmla="*/ 500493824 w 2963333"/>
              <a:gd name="T75" fmla="*/ 2147483647 h 1974721"/>
              <a:gd name="T76" fmla="*/ 519030953 w 2963333"/>
              <a:gd name="T77" fmla="*/ 2147483647 h 1974721"/>
              <a:gd name="T78" fmla="*/ 537567430 w 2963333"/>
              <a:gd name="T79" fmla="*/ 2147483647 h 1974721"/>
              <a:gd name="T80" fmla="*/ 566696886 w 2963333"/>
              <a:gd name="T81" fmla="*/ 2147483647 h 1974721"/>
              <a:gd name="T82" fmla="*/ 585233825 w 2963333"/>
              <a:gd name="T83" fmla="*/ 2147483647 h 1974721"/>
              <a:gd name="T84" fmla="*/ 609066842 w 2963333"/>
              <a:gd name="T85" fmla="*/ 2147483647 h 1974721"/>
              <a:gd name="T86" fmla="*/ 624955191 w 2963333"/>
              <a:gd name="T87" fmla="*/ 2147483647 h 1974721"/>
              <a:gd name="T88" fmla="*/ 656732512 w 2963333"/>
              <a:gd name="T89" fmla="*/ 2147483647 h 1974721"/>
              <a:gd name="T90" fmla="*/ 680565668 w 2963333"/>
              <a:gd name="T91" fmla="*/ 2147483647 h 1974721"/>
              <a:gd name="T92" fmla="*/ 699102926 w 2963333"/>
              <a:gd name="T93" fmla="*/ 2147483647 h 1974721"/>
              <a:gd name="T94" fmla="*/ 709695246 w 2963333"/>
              <a:gd name="T95" fmla="*/ 2147483647 h 1974721"/>
              <a:gd name="T96" fmla="*/ 733528434 w 2963333"/>
              <a:gd name="T97" fmla="*/ 2147483647 h 1974721"/>
              <a:gd name="T98" fmla="*/ 752065091 w 2963333"/>
              <a:gd name="T99" fmla="*/ 2147483647 h 1974721"/>
              <a:gd name="T100" fmla="*/ 760009006 w 2963333"/>
              <a:gd name="T101" fmla="*/ 2147483647 h 1974721"/>
              <a:gd name="T102" fmla="*/ 781194388 w 2963333"/>
              <a:gd name="T103" fmla="*/ 2147483647 h 1974721"/>
              <a:gd name="T104" fmla="*/ 802378892 w 2963333"/>
              <a:gd name="T105" fmla="*/ 2147483647 h 1974721"/>
              <a:gd name="T106" fmla="*/ 828860327 w 2963333"/>
              <a:gd name="T107" fmla="*/ 2147483647 h 1974721"/>
              <a:gd name="T108" fmla="*/ 850045321 w 2963333"/>
              <a:gd name="T109" fmla="*/ 2147483647 h 1974721"/>
              <a:gd name="T110" fmla="*/ 881822492 w 2963333"/>
              <a:gd name="T111" fmla="*/ 2147483647 h 1974721"/>
              <a:gd name="T112" fmla="*/ 897711338 w 2963333"/>
              <a:gd name="T113" fmla="*/ 2147483647 h 1974721"/>
              <a:gd name="T114" fmla="*/ 926840399 w 2963333"/>
              <a:gd name="T115" fmla="*/ 2147483647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lstStyle/>
          <a:p>
            <a:endParaRPr lang="en-US"/>
          </a:p>
        </p:txBody>
      </p:sp>
      <p:sp>
        <p:nvSpPr>
          <p:cNvPr id="35843" name="Freeform 6"/>
          <p:cNvSpPr>
            <a:spLocks noChangeArrowheads="1"/>
          </p:cNvSpPr>
          <p:nvPr/>
        </p:nvSpPr>
        <p:spPr bwMode="auto">
          <a:xfrm>
            <a:off x="1938339" y="2362200"/>
            <a:ext cx="2879725" cy="114300"/>
          </a:xfrm>
          <a:custGeom>
            <a:avLst/>
            <a:gdLst>
              <a:gd name="T0" fmla="*/ 2929939 w 2878666"/>
              <a:gd name="T1" fmla="*/ 93133 h 152400"/>
              <a:gd name="T2" fmla="*/ 2688651 w 2878666"/>
              <a:gd name="T3" fmla="*/ 76200 h 152400"/>
              <a:gd name="T4" fmla="*/ 2645563 w 2878666"/>
              <a:gd name="T5" fmla="*/ 67733 h 152400"/>
              <a:gd name="T6" fmla="*/ 2507680 w 2878666"/>
              <a:gd name="T7" fmla="*/ 59267 h 152400"/>
              <a:gd name="T8" fmla="*/ 2430126 w 2878666"/>
              <a:gd name="T9" fmla="*/ 42333 h 152400"/>
              <a:gd name="T10" fmla="*/ 2378422 w 2878666"/>
              <a:gd name="T11" fmla="*/ 25400 h 152400"/>
              <a:gd name="T12" fmla="*/ 2223310 w 2878666"/>
              <a:gd name="T13" fmla="*/ 16933 h 152400"/>
              <a:gd name="T14" fmla="*/ 1533909 w 2878666"/>
              <a:gd name="T15" fmla="*/ 16933 h 152400"/>
              <a:gd name="T16" fmla="*/ 1456352 w 2878666"/>
              <a:gd name="T17" fmla="*/ 8467 h 152400"/>
              <a:gd name="T18" fmla="*/ 1335707 w 2878666"/>
              <a:gd name="T19" fmla="*/ 0 h 152400"/>
              <a:gd name="T20" fmla="*/ 620457 w 2878666"/>
              <a:gd name="T21" fmla="*/ 8467 h 152400"/>
              <a:gd name="T22" fmla="*/ 499814 w 2878666"/>
              <a:gd name="T23" fmla="*/ 25400 h 152400"/>
              <a:gd name="T24" fmla="*/ 413640 w 2878666"/>
              <a:gd name="T25" fmla="*/ 33867 h 152400"/>
              <a:gd name="T26" fmla="*/ 327462 w 2878666"/>
              <a:gd name="T27" fmla="*/ 59267 h 152400"/>
              <a:gd name="T28" fmla="*/ 267143 w 2878666"/>
              <a:gd name="T29" fmla="*/ 67733 h 152400"/>
              <a:gd name="T30" fmla="*/ 232668 w 2878666"/>
              <a:gd name="T31" fmla="*/ 76200 h 152400"/>
              <a:gd name="T32" fmla="*/ 155114 w 2878666"/>
              <a:gd name="T33" fmla="*/ 93133 h 152400"/>
              <a:gd name="T34" fmla="*/ 112033 w 2878666"/>
              <a:gd name="T35" fmla="*/ 110067 h 152400"/>
              <a:gd name="T36" fmla="*/ 34480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4" name="Freeform 7"/>
          <p:cNvSpPr>
            <a:spLocks noChangeArrowheads="1"/>
          </p:cNvSpPr>
          <p:nvPr/>
        </p:nvSpPr>
        <p:spPr bwMode="auto">
          <a:xfrm>
            <a:off x="1887538" y="2381250"/>
            <a:ext cx="1549400" cy="691754"/>
          </a:xfrm>
          <a:custGeom>
            <a:avLst/>
            <a:gdLst>
              <a:gd name="T0" fmla="*/ 1549400 w 1549400"/>
              <a:gd name="T1" fmla="*/ 0 h 922867"/>
              <a:gd name="T2" fmla="*/ 1464733 w 1549400"/>
              <a:gd name="T3" fmla="*/ 41181 h 922867"/>
              <a:gd name="T4" fmla="*/ 1422400 w 1549400"/>
              <a:gd name="T5" fmla="*/ 65894 h 922867"/>
              <a:gd name="T6" fmla="*/ 1397000 w 1549400"/>
              <a:gd name="T7" fmla="*/ 82371 h 922867"/>
              <a:gd name="T8" fmla="*/ 1346200 w 1549400"/>
              <a:gd name="T9" fmla="*/ 107077 h 922867"/>
              <a:gd name="T10" fmla="*/ 1270000 w 1549400"/>
              <a:gd name="T11" fmla="*/ 164734 h 922867"/>
              <a:gd name="T12" fmla="*/ 1244600 w 1549400"/>
              <a:gd name="T13" fmla="*/ 181211 h 922867"/>
              <a:gd name="T14" fmla="*/ 1219200 w 1549400"/>
              <a:gd name="T15" fmla="*/ 205922 h 922867"/>
              <a:gd name="T16" fmla="*/ 1185333 w 1549400"/>
              <a:gd name="T17" fmla="*/ 214157 h 922867"/>
              <a:gd name="T18" fmla="*/ 1134533 w 1549400"/>
              <a:gd name="T19" fmla="*/ 238867 h 922867"/>
              <a:gd name="T20" fmla="*/ 1109133 w 1549400"/>
              <a:gd name="T21" fmla="*/ 255342 h 922867"/>
              <a:gd name="T22" fmla="*/ 1083733 w 1549400"/>
              <a:gd name="T23" fmla="*/ 263578 h 922867"/>
              <a:gd name="T24" fmla="*/ 1032933 w 1549400"/>
              <a:gd name="T25" fmla="*/ 288288 h 922867"/>
              <a:gd name="T26" fmla="*/ 1007533 w 1549400"/>
              <a:gd name="T27" fmla="*/ 304763 h 922867"/>
              <a:gd name="T28" fmla="*/ 973666 w 1549400"/>
              <a:gd name="T29" fmla="*/ 312999 h 922867"/>
              <a:gd name="T30" fmla="*/ 880533 w 1549400"/>
              <a:gd name="T31" fmla="*/ 345946 h 922867"/>
              <a:gd name="T32" fmla="*/ 829733 w 1549400"/>
              <a:gd name="T33" fmla="*/ 362420 h 922867"/>
              <a:gd name="T34" fmla="*/ 804333 w 1549400"/>
              <a:gd name="T35" fmla="*/ 370657 h 922867"/>
              <a:gd name="T36" fmla="*/ 728133 w 1549400"/>
              <a:gd name="T37" fmla="*/ 395367 h 922867"/>
              <a:gd name="T38" fmla="*/ 643466 w 1549400"/>
              <a:gd name="T39" fmla="*/ 411841 h 922867"/>
              <a:gd name="T40" fmla="*/ 567266 w 1549400"/>
              <a:gd name="T41" fmla="*/ 436551 h 922867"/>
              <a:gd name="T42" fmla="*/ 541866 w 1549400"/>
              <a:gd name="T43" fmla="*/ 444789 h 922867"/>
              <a:gd name="T44" fmla="*/ 448733 w 1549400"/>
              <a:gd name="T45" fmla="*/ 461261 h 922867"/>
              <a:gd name="T46" fmla="*/ 423333 w 1549400"/>
              <a:gd name="T47" fmla="*/ 469499 h 922867"/>
              <a:gd name="T48" fmla="*/ 381000 w 1549400"/>
              <a:gd name="T49" fmla="*/ 485972 h 922867"/>
              <a:gd name="T50" fmla="*/ 321733 w 1549400"/>
              <a:gd name="T51" fmla="*/ 502446 h 922867"/>
              <a:gd name="T52" fmla="*/ 296333 w 1549400"/>
              <a:gd name="T53" fmla="*/ 518920 h 922867"/>
              <a:gd name="T54" fmla="*/ 262466 w 1549400"/>
              <a:gd name="T55" fmla="*/ 527158 h 922867"/>
              <a:gd name="T56" fmla="*/ 211666 w 1549400"/>
              <a:gd name="T57" fmla="*/ 543631 h 922867"/>
              <a:gd name="T58" fmla="*/ 186266 w 1549400"/>
              <a:gd name="T59" fmla="*/ 568342 h 922867"/>
              <a:gd name="T60" fmla="*/ 135466 w 1549400"/>
              <a:gd name="T61" fmla="*/ 650710 h 922867"/>
              <a:gd name="T62" fmla="*/ 127000 w 1549400"/>
              <a:gd name="T63" fmla="*/ 675419 h 922867"/>
              <a:gd name="T64" fmla="*/ 110066 w 1549400"/>
              <a:gd name="T65" fmla="*/ 708367 h 922867"/>
              <a:gd name="T66" fmla="*/ 93133 w 1549400"/>
              <a:gd name="T67" fmla="*/ 757789 h 922867"/>
              <a:gd name="T68" fmla="*/ 76200 w 1549400"/>
              <a:gd name="T69" fmla="*/ 807208 h 922867"/>
              <a:gd name="T70" fmla="*/ 67733 w 1549400"/>
              <a:gd name="T71" fmla="*/ 831919 h 922867"/>
              <a:gd name="T72" fmla="*/ 0 w 1549400"/>
              <a:gd name="T73" fmla="*/ 897815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5" name="Freeform 8"/>
          <p:cNvSpPr>
            <a:spLocks noChangeArrowheads="1"/>
          </p:cNvSpPr>
          <p:nvPr/>
        </p:nvSpPr>
        <p:spPr bwMode="auto">
          <a:xfrm>
            <a:off x="2014538" y="1746648"/>
            <a:ext cx="1058862" cy="602456"/>
          </a:xfrm>
          <a:custGeom>
            <a:avLst/>
            <a:gdLst>
              <a:gd name="T0" fmla="*/ 1084026 w 1058333"/>
              <a:gd name="T1" fmla="*/ 755043 h 804334"/>
              <a:gd name="T2" fmla="*/ 1066683 w 1058333"/>
              <a:gd name="T3" fmla="*/ 683514 h 804334"/>
              <a:gd name="T4" fmla="*/ 1049335 w 1058333"/>
              <a:gd name="T5" fmla="*/ 643773 h 804334"/>
              <a:gd name="T6" fmla="*/ 1040664 w 1058333"/>
              <a:gd name="T7" fmla="*/ 596087 h 804334"/>
              <a:gd name="T8" fmla="*/ 1023318 w 1058333"/>
              <a:gd name="T9" fmla="*/ 540455 h 804334"/>
              <a:gd name="T10" fmla="*/ 1014647 w 1058333"/>
              <a:gd name="T11" fmla="*/ 508662 h 804334"/>
              <a:gd name="T12" fmla="*/ 962615 w 1058333"/>
              <a:gd name="T13" fmla="*/ 421237 h 804334"/>
              <a:gd name="T14" fmla="*/ 936597 w 1058333"/>
              <a:gd name="T15" fmla="*/ 389444 h 804334"/>
              <a:gd name="T16" fmla="*/ 910581 w 1058333"/>
              <a:gd name="T17" fmla="*/ 373549 h 804334"/>
              <a:gd name="T18" fmla="*/ 867220 w 1058333"/>
              <a:gd name="T19" fmla="*/ 333809 h 804334"/>
              <a:gd name="T20" fmla="*/ 806519 w 1058333"/>
              <a:gd name="T21" fmla="*/ 302018 h 804334"/>
              <a:gd name="T22" fmla="*/ 780499 w 1058333"/>
              <a:gd name="T23" fmla="*/ 286122 h 804334"/>
              <a:gd name="T24" fmla="*/ 685104 w 1058333"/>
              <a:gd name="T25" fmla="*/ 262278 h 804334"/>
              <a:gd name="T26" fmla="*/ 234150 w 1058333"/>
              <a:gd name="T27" fmla="*/ 254330 h 804334"/>
              <a:gd name="T28" fmla="*/ 173444 w 1058333"/>
              <a:gd name="T29" fmla="*/ 246383 h 804334"/>
              <a:gd name="T30" fmla="*/ 112736 w 1058333"/>
              <a:gd name="T31" fmla="*/ 230488 h 804334"/>
              <a:gd name="T32" fmla="*/ 95396 w 1058333"/>
              <a:gd name="T33" fmla="*/ 206643 h 804334"/>
              <a:gd name="T34" fmla="*/ 78050 w 1058333"/>
              <a:gd name="T35" fmla="*/ 127166 h 804334"/>
              <a:gd name="T36" fmla="*/ 60706 w 1058333"/>
              <a:gd name="T37" fmla="*/ 55633 h 804334"/>
              <a:gd name="T38" fmla="*/ 17355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6" name="Freeform 9"/>
          <p:cNvSpPr>
            <a:spLocks noChangeArrowheads="1"/>
          </p:cNvSpPr>
          <p:nvPr/>
        </p:nvSpPr>
        <p:spPr bwMode="auto">
          <a:xfrm>
            <a:off x="2082801" y="2387203"/>
            <a:ext cx="1998663" cy="1013222"/>
          </a:xfrm>
          <a:custGeom>
            <a:avLst/>
            <a:gdLst>
              <a:gd name="T0" fmla="*/ 2023734 w 1998133"/>
              <a:gd name="T1" fmla="*/ 0 h 1350556"/>
              <a:gd name="T2" fmla="*/ 1912256 w 1998133"/>
              <a:gd name="T3" fmla="*/ 103088 h 1350556"/>
              <a:gd name="T4" fmla="*/ 1895104 w 1998133"/>
              <a:gd name="T5" fmla="*/ 120261 h 1350556"/>
              <a:gd name="T6" fmla="*/ 1869381 w 1998133"/>
              <a:gd name="T7" fmla="*/ 146027 h 1350556"/>
              <a:gd name="T8" fmla="*/ 1800780 w 1998133"/>
              <a:gd name="T9" fmla="*/ 188971 h 1350556"/>
              <a:gd name="T10" fmla="*/ 1766478 w 1998133"/>
              <a:gd name="T11" fmla="*/ 223332 h 1350556"/>
              <a:gd name="T12" fmla="*/ 1740752 w 1998133"/>
              <a:gd name="T13" fmla="*/ 249102 h 1350556"/>
              <a:gd name="T14" fmla="*/ 1723603 w 1998133"/>
              <a:gd name="T15" fmla="*/ 274871 h 1350556"/>
              <a:gd name="T16" fmla="*/ 1697879 w 1998133"/>
              <a:gd name="T17" fmla="*/ 300637 h 1350556"/>
              <a:gd name="T18" fmla="*/ 1672151 w 1998133"/>
              <a:gd name="T19" fmla="*/ 352179 h 1350556"/>
              <a:gd name="T20" fmla="*/ 1655003 w 1998133"/>
              <a:gd name="T21" fmla="*/ 395125 h 1350556"/>
              <a:gd name="T22" fmla="*/ 1637851 w 1998133"/>
              <a:gd name="T23" fmla="*/ 446665 h 1350556"/>
              <a:gd name="T24" fmla="*/ 1620701 w 1998133"/>
              <a:gd name="T25" fmla="*/ 463844 h 1350556"/>
              <a:gd name="T26" fmla="*/ 1603552 w 1998133"/>
              <a:gd name="T27" fmla="*/ 515383 h 1350556"/>
              <a:gd name="T28" fmla="*/ 1586400 w 1998133"/>
              <a:gd name="T29" fmla="*/ 532562 h 1350556"/>
              <a:gd name="T30" fmla="*/ 1500650 w 1998133"/>
              <a:gd name="T31" fmla="*/ 584097 h 1350556"/>
              <a:gd name="T32" fmla="*/ 1432048 w 1998133"/>
              <a:gd name="T33" fmla="*/ 609869 h 1350556"/>
              <a:gd name="T34" fmla="*/ 1389173 w 1998133"/>
              <a:gd name="T35" fmla="*/ 635639 h 1350556"/>
              <a:gd name="T36" fmla="*/ 1363446 w 1998133"/>
              <a:gd name="T37" fmla="*/ 652817 h 1350556"/>
              <a:gd name="T38" fmla="*/ 1320574 w 1998133"/>
              <a:gd name="T39" fmla="*/ 669998 h 1350556"/>
              <a:gd name="T40" fmla="*/ 1269120 w 1998133"/>
              <a:gd name="T41" fmla="*/ 687176 h 1350556"/>
              <a:gd name="T42" fmla="*/ 1243396 w 1998133"/>
              <a:gd name="T43" fmla="*/ 704355 h 1350556"/>
              <a:gd name="T44" fmla="*/ 1166220 w 1998133"/>
              <a:gd name="T45" fmla="*/ 721536 h 1350556"/>
              <a:gd name="T46" fmla="*/ 1131919 w 1998133"/>
              <a:gd name="T47" fmla="*/ 730124 h 1350556"/>
              <a:gd name="T48" fmla="*/ 1106192 w 1998133"/>
              <a:gd name="T49" fmla="*/ 738714 h 1350556"/>
              <a:gd name="T50" fmla="*/ 1054742 w 1998133"/>
              <a:gd name="T51" fmla="*/ 747306 h 1350556"/>
              <a:gd name="T52" fmla="*/ 1003292 w 1998133"/>
              <a:gd name="T53" fmla="*/ 764485 h 1350556"/>
              <a:gd name="T54" fmla="*/ 977566 w 1998133"/>
              <a:gd name="T55" fmla="*/ 773072 h 1350556"/>
              <a:gd name="T56" fmla="*/ 951839 w 1998133"/>
              <a:gd name="T57" fmla="*/ 781664 h 1350556"/>
              <a:gd name="T58" fmla="*/ 917539 w 1998133"/>
              <a:gd name="T59" fmla="*/ 798842 h 1350556"/>
              <a:gd name="T60" fmla="*/ 857514 w 1998133"/>
              <a:gd name="T61" fmla="*/ 816021 h 1350556"/>
              <a:gd name="T62" fmla="*/ 797486 w 1998133"/>
              <a:gd name="T63" fmla="*/ 841792 h 1350556"/>
              <a:gd name="T64" fmla="*/ 771762 w 1998133"/>
              <a:gd name="T65" fmla="*/ 867558 h 1350556"/>
              <a:gd name="T66" fmla="*/ 737462 w 1998133"/>
              <a:gd name="T67" fmla="*/ 910508 h 1350556"/>
              <a:gd name="T68" fmla="*/ 720313 w 1998133"/>
              <a:gd name="T69" fmla="*/ 962045 h 1350556"/>
              <a:gd name="T70" fmla="*/ 711736 w 1998133"/>
              <a:gd name="T71" fmla="*/ 987816 h 1350556"/>
              <a:gd name="T72" fmla="*/ 694586 w 1998133"/>
              <a:gd name="T73" fmla="*/ 1056532 h 1350556"/>
              <a:gd name="T74" fmla="*/ 686012 w 1998133"/>
              <a:gd name="T75" fmla="*/ 1099482 h 1350556"/>
              <a:gd name="T76" fmla="*/ 643135 w 1998133"/>
              <a:gd name="T77" fmla="*/ 1176789 h 1350556"/>
              <a:gd name="T78" fmla="*/ 617411 w 1998133"/>
              <a:gd name="T79" fmla="*/ 1185379 h 1350556"/>
              <a:gd name="T80" fmla="*/ 377306 w 1998133"/>
              <a:gd name="T81" fmla="*/ 1193968 h 1350556"/>
              <a:gd name="T82" fmla="*/ 343006 w 1998133"/>
              <a:gd name="T83" fmla="*/ 1202558 h 1350556"/>
              <a:gd name="T84" fmla="*/ 188661 w 1998133"/>
              <a:gd name="T85" fmla="*/ 1219737 h 1350556"/>
              <a:gd name="T86" fmla="*/ 137195 w 1998133"/>
              <a:gd name="T87" fmla="*/ 1236919 h 1350556"/>
              <a:gd name="T88" fmla="*/ 111467 w 1998133"/>
              <a:gd name="T89" fmla="*/ 1245508 h 1350556"/>
              <a:gd name="T90" fmla="*/ 77160 w 1998133"/>
              <a:gd name="T91" fmla="*/ 1297045 h 1350556"/>
              <a:gd name="T92" fmla="*/ 60035 w 1998133"/>
              <a:gd name="T93" fmla="*/ 1322813 h 1350556"/>
              <a:gd name="T94" fmla="*/ 42861 w 1998133"/>
              <a:gd name="T95" fmla="*/ 1339993 h 1350556"/>
              <a:gd name="T96" fmla="*/ 25736 w 1998133"/>
              <a:gd name="T97" fmla="*/ 1365762 h 1350556"/>
              <a:gd name="T98" fmla="*/ 0 w 1998133"/>
              <a:gd name="T99" fmla="*/ 136576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7" name="Freeform 13"/>
          <p:cNvSpPr>
            <a:spLocks noChangeArrowheads="1"/>
          </p:cNvSpPr>
          <p:nvPr/>
        </p:nvSpPr>
        <p:spPr bwMode="auto">
          <a:xfrm>
            <a:off x="4837114" y="558404"/>
            <a:ext cx="4010025" cy="4320778"/>
          </a:xfrm>
          <a:custGeom>
            <a:avLst/>
            <a:gdLst>
              <a:gd name="T0" fmla="*/ 141015 w 4010074"/>
              <a:gd name="T1" fmla="*/ 2389640 h 5760913"/>
              <a:gd name="T2" fmla="*/ 750335 w 4010074"/>
              <a:gd name="T3" fmla="*/ 2330333 h 5760913"/>
              <a:gd name="T4" fmla="*/ 877255 w 4010074"/>
              <a:gd name="T5" fmla="*/ 2271026 h 5760913"/>
              <a:gd name="T6" fmla="*/ 1054975 w 4010074"/>
              <a:gd name="T7" fmla="*/ 2177813 h 5760913"/>
              <a:gd name="T8" fmla="*/ 1232695 w 4010074"/>
              <a:gd name="T9" fmla="*/ 2016786 h 5760913"/>
              <a:gd name="T10" fmla="*/ 1325788 w 4010074"/>
              <a:gd name="T11" fmla="*/ 1847333 h 5760913"/>
              <a:gd name="T12" fmla="*/ 1418882 w 4010074"/>
              <a:gd name="T13" fmla="*/ 1660906 h 5760913"/>
              <a:gd name="T14" fmla="*/ 1537335 w 4010074"/>
              <a:gd name="T15" fmla="*/ 1550720 h 5760913"/>
              <a:gd name="T16" fmla="*/ 1681188 w 4010074"/>
              <a:gd name="T17" fmla="*/ 1499880 h 5760913"/>
              <a:gd name="T18" fmla="*/ 1858908 w 4010074"/>
              <a:gd name="T19" fmla="*/ 1271080 h 5760913"/>
              <a:gd name="T20" fmla="*/ 1858908 w 4010074"/>
              <a:gd name="T21" fmla="*/ 1008413 h 5760913"/>
              <a:gd name="T22" fmla="*/ 1952002 w 4010074"/>
              <a:gd name="T23" fmla="*/ 864360 h 5760913"/>
              <a:gd name="T24" fmla="*/ 2138188 w 4010074"/>
              <a:gd name="T25" fmla="*/ 745706 h 5760913"/>
              <a:gd name="T26" fmla="*/ 2468228 w 4010074"/>
              <a:gd name="T27" fmla="*/ 567746 h 5760913"/>
              <a:gd name="T28" fmla="*/ 2586682 w 4010074"/>
              <a:gd name="T29" fmla="*/ 457600 h 5760913"/>
              <a:gd name="T30" fmla="*/ 2739042 w 4010074"/>
              <a:gd name="T31" fmla="*/ 355920 h 5760913"/>
              <a:gd name="T32" fmla="*/ 2899828 w 4010074"/>
              <a:gd name="T33" fmla="*/ 245733 h 5760913"/>
              <a:gd name="T34" fmla="*/ 3094442 w 4010074"/>
              <a:gd name="T35" fmla="*/ 152520 h 5760913"/>
              <a:gd name="T36" fmla="*/ 3255228 w 4010074"/>
              <a:gd name="T37" fmla="*/ 59306 h 5760913"/>
              <a:gd name="T38" fmla="*/ 3517575 w 4010074"/>
              <a:gd name="T39" fmla="*/ 8466 h 5760913"/>
              <a:gd name="T40" fmla="*/ 3602202 w 4010074"/>
              <a:gd name="T41" fmla="*/ 93213 h 5760913"/>
              <a:gd name="T42" fmla="*/ 3720695 w 4010074"/>
              <a:gd name="T43" fmla="*/ 322013 h 5760913"/>
              <a:gd name="T44" fmla="*/ 3762988 w 4010074"/>
              <a:gd name="T45" fmla="*/ 499973 h 5760913"/>
              <a:gd name="T46" fmla="*/ 3805286 w 4010074"/>
              <a:gd name="T47" fmla="*/ 821986 h 5760913"/>
              <a:gd name="T48" fmla="*/ 3856082 w 4010074"/>
              <a:gd name="T49" fmla="*/ 1262613 h 5760913"/>
              <a:gd name="T50" fmla="*/ 3906842 w 4010074"/>
              <a:gd name="T51" fmla="*/ 1635466 h 5760913"/>
              <a:gd name="T52" fmla="*/ 3915308 w 4010074"/>
              <a:gd name="T53" fmla="*/ 4059013 h 5760913"/>
              <a:gd name="T54" fmla="*/ 3898375 w 4010074"/>
              <a:gd name="T55" fmla="*/ 4660666 h 5760913"/>
              <a:gd name="T56" fmla="*/ 3822215 w 4010074"/>
              <a:gd name="T57" fmla="*/ 5719920 h 5760913"/>
              <a:gd name="T58" fmla="*/ 3026748 w 4010074"/>
              <a:gd name="T59" fmla="*/ 5728386 h 5760913"/>
              <a:gd name="T60" fmla="*/ 2882895 w 4010074"/>
              <a:gd name="T61" fmla="*/ 5677546 h 5760913"/>
              <a:gd name="T62" fmla="*/ 2722108 w 4010074"/>
              <a:gd name="T63" fmla="*/ 5584333 h 5760913"/>
              <a:gd name="T64" fmla="*/ 2662842 w 4010074"/>
              <a:gd name="T65" fmla="*/ 5423346 h 5760913"/>
              <a:gd name="T66" fmla="*/ 2629015 w 4010074"/>
              <a:gd name="T67" fmla="*/ 5287760 h 5760913"/>
              <a:gd name="T68" fmla="*/ 2569788 w 4010074"/>
              <a:gd name="T69" fmla="*/ 5025053 h 5760913"/>
              <a:gd name="T70" fmla="*/ 2510522 w 4010074"/>
              <a:gd name="T71" fmla="*/ 4770853 h 5760913"/>
              <a:gd name="T72" fmla="*/ 2459762 w 4010074"/>
              <a:gd name="T73" fmla="*/ 4609826 h 5760913"/>
              <a:gd name="T74" fmla="*/ 2375135 w 4010074"/>
              <a:gd name="T75" fmla="*/ 4398000 h 5760913"/>
              <a:gd name="T76" fmla="*/ 2290508 w 4010074"/>
              <a:gd name="T77" fmla="*/ 4236973 h 5760913"/>
              <a:gd name="T78" fmla="*/ 2188948 w 4010074"/>
              <a:gd name="T79" fmla="*/ 4109853 h 5760913"/>
              <a:gd name="T80" fmla="*/ 2002802 w 4010074"/>
              <a:gd name="T81" fmla="*/ 3982773 h 5760913"/>
              <a:gd name="T82" fmla="*/ 1816615 w 4010074"/>
              <a:gd name="T83" fmla="*/ 3898026 h 5760913"/>
              <a:gd name="T84" fmla="*/ 1621962 w 4010074"/>
              <a:gd name="T85" fmla="*/ 3796346 h 5760913"/>
              <a:gd name="T86" fmla="*/ 1571202 w 4010074"/>
              <a:gd name="T87" fmla="*/ 3304840 h 5760913"/>
              <a:gd name="T88" fmla="*/ 1495042 w 4010074"/>
              <a:gd name="T89" fmla="*/ 3067573 h 5760913"/>
              <a:gd name="T90" fmla="*/ 1385015 w 4010074"/>
              <a:gd name="T91" fmla="*/ 2965893 h 5760913"/>
              <a:gd name="T92" fmla="*/ 1215762 w 4010074"/>
              <a:gd name="T93" fmla="*/ 2838773 h 5760913"/>
              <a:gd name="T94" fmla="*/ 1054975 w 4010074"/>
              <a:gd name="T95" fmla="*/ 2787933 h 5760913"/>
              <a:gd name="T96" fmla="*/ 868788 w 4010074"/>
              <a:gd name="T97" fmla="*/ 2728626 h 5760913"/>
              <a:gd name="T98" fmla="*/ 674175 w 4010074"/>
              <a:gd name="T99" fmla="*/ 2686253 h 5760913"/>
              <a:gd name="T100" fmla="*/ 454122 w 4010074"/>
              <a:gd name="T101" fmla="*/ 2609973 h 5760913"/>
              <a:gd name="T102" fmla="*/ 234108 w 4010074"/>
              <a:gd name="T103" fmla="*/ 253372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lstStyle/>
          <a:p>
            <a:endParaRPr lang="en-US"/>
          </a:p>
        </p:txBody>
      </p:sp>
      <p:sp>
        <p:nvSpPr>
          <p:cNvPr id="35848" name="TextBox 10"/>
          <p:cNvSpPr txBox="1">
            <a:spLocks noChangeArrowheads="1"/>
          </p:cNvSpPr>
          <p:nvPr/>
        </p:nvSpPr>
        <p:spPr bwMode="auto">
          <a:xfrm>
            <a:off x="1600200" y="971550"/>
            <a:ext cx="215375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200">
                <a:solidFill>
                  <a:srgbClr val="007B71"/>
                </a:solidFill>
              </a:rPr>
              <a:t>Watershed</a:t>
            </a:r>
          </a:p>
        </p:txBody>
      </p:sp>
      <p:sp>
        <p:nvSpPr>
          <p:cNvPr id="35849" name="TextBox 11"/>
          <p:cNvSpPr txBox="1">
            <a:spLocks noChangeArrowheads="1"/>
          </p:cNvSpPr>
          <p:nvPr/>
        </p:nvSpPr>
        <p:spPr bwMode="auto">
          <a:xfrm>
            <a:off x="6705601" y="171450"/>
            <a:ext cx="17497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chemeClr val="accent1"/>
                </a:solidFill>
              </a:rPr>
              <a:t>Estuary</a:t>
            </a:r>
          </a:p>
        </p:txBody>
      </p:sp>
      <p:sp>
        <p:nvSpPr>
          <p:cNvPr id="35850" name="TextBox 12"/>
          <p:cNvSpPr txBox="1">
            <a:spLocks noChangeArrowheads="1"/>
          </p:cNvSpPr>
          <p:nvPr/>
        </p:nvSpPr>
        <p:spPr bwMode="auto">
          <a:xfrm>
            <a:off x="4876800" y="2571750"/>
            <a:ext cx="151836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solidFill>
                  <a:srgbClr val="618FFD"/>
                </a:solidFill>
              </a:rPr>
              <a:t>Tidal</a:t>
            </a:r>
          </a:p>
          <a:p>
            <a:pPr eaLnBrk="1" hangingPunct="1"/>
            <a:r>
              <a:rPr lang="en-US" altLang="en-US">
                <a:solidFill>
                  <a:srgbClr val="618FFD"/>
                </a:solidFill>
              </a:rPr>
              <a:t>River</a:t>
            </a:r>
          </a:p>
        </p:txBody>
      </p:sp>
      <p:pic>
        <p:nvPicPr>
          <p:cNvPr id="35851" name="Picture 14" descr="little g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8801"/>
            <a:ext cx="4572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2" name="TextBox 15"/>
          <p:cNvSpPr txBox="1">
            <a:spLocks noChangeArrowheads="1"/>
          </p:cNvSpPr>
          <p:nvPr/>
        </p:nvSpPr>
        <p:spPr bwMode="auto">
          <a:xfrm>
            <a:off x="4190645" y="1143001"/>
            <a:ext cx="13024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algn="ctr" eaLnBrk="1" hangingPunct="1"/>
            <a:r>
              <a:rPr lang="en-US" altLang="en-US" sz="1600">
                <a:solidFill>
                  <a:srgbClr val="FFFFFF"/>
                </a:solidFill>
              </a:rPr>
              <a:t>Streamgage </a:t>
            </a:r>
          </a:p>
          <a:p>
            <a:pPr algn="ctr" eaLnBrk="1" hangingPunct="1"/>
            <a:r>
              <a:rPr lang="en-US" altLang="en-US" sz="1600">
                <a:solidFill>
                  <a:srgbClr val="FFFFFF"/>
                </a:solidFill>
              </a:rPr>
              <a:t>&amp; Sampling </a:t>
            </a:r>
          </a:p>
          <a:p>
            <a:pPr algn="ctr" eaLnBrk="1" hangingPunct="1"/>
            <a:r>
              <a:rPr lang="en-US" altLang="en-US" sz="1600">
                <a:solidFill>
                  <a:srgbClr val="FFFFFF"/>
                </a:solidFill>
              </a:rPr>
              <a:t>Location</a:t>
            </a:r>
          </a:p>
        </p:txBody>
      </p:sp>
      <p:pic>
        <p:nvPicPr>
          <p:cNvPr id="35853"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800350"/>
            <a:ext cx="1747838" cy="136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TextBox 17"/>
          <p:cNvSpPr txBox="1">
            <a:spLocks noChangeArrowheads="1"/>
          </p:cNvSpPr>
          <p:nvPr/>
        </p:nvSpPr>
        <p:spPr bwMode="auto">
          <a:xfrm>
            <a:off x="80963" y="57150"/>
            <a:ext cx="59388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rgbClr val="FFFF00"/>
                </a:solidFill>
              </a:rPr>
              <a:t>For understanding impact on the estuary ecosystem</a:t>
            </a:r>
          </a:p>
        </p:txBody>
      </p:sp>
      <p:sp>
        <p:nvSpPr>
          <p:cNvPr id="35855" name="TextBox 18"/>
          <p:cNvSpPr txBox="1">
            <a:spLocks noChangeArrowheads="1"/>
          </p:cNvSpPr>
          <p:nvPr/>
        </p:nvSpPr>
        <p:spPr bwMode="auto">
          <a:xfrm>
            <a:off x="152400" y="4000500"/>
            <a:ext cx="6083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4000" b="1">
                <a:solidFill>
                  <a:schemeClr val="bg1"/>
                </a:solidFill>
              </a:rPr>
              <a:t>We want the flux history</a:t>
            </a:r>
          </a:p>
        </p:txBody>
      </p:sp>
    </p:spTree>
    <p:extLst>
      <p:ext uri="{BB962C8B-B14F-4D97-AF65-F5344CB8AC3E}">
        <p14:creationId xmlns:p14="http://schemas.microsoft.com/office/powerpoint/2010/main" val="14767352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457201" y="74176"/>
            <a:ext cx="8226425" cy="738664"/>
          </a:xfrm>
        </p:spPr>
        <p:txBody>
          <a:bodyPr/>
          <a:lstStyle/>
          <a:p>
            <a:r>
              <a:rPr lang="en-US" altLang="en-US" dirty="0">
                <a:ea typeface="ＭＳ Ｐゴシック" charset="-128"/>
              </a:rPr>
              <a:t>WRTDS overview</a:t>
            </a:r>
          </a:p>
        </p:txBody>
      </p:sp>
      <p:sp>
        <p:nvSpPr>
          <p:cNvPr id="482307" name="Rectangle 3"/>
          <p:cNvSpPr>
            <a:spLocks noGrp="1" noChangeArrowheads="1"/>
          </p:cNvSpPr>
          <p:nvPr>
            <p:ph type="body" idx="1"/>
          </p:nvPr>
        </p:nvSpPr>
        <p:spPr>
          <a:xfrm>
            <a:off x="381000" y="971550"/>
            <a:ext cx="8229600" cy="3798476"/>
          </a:xfrm>
        </p:spPr>
        <p:txBody>
          <a:bodyPr/>
          <a:lstStyle/>
          <a:p>
            <a:pPr>
              <a:spcBef>
                <a:spcPts val="1800"/>
              </a:spcBef>
            </a:pPr>
            <a:r>
              <a:rPr lang="en-US" altLang="en-US" sz="2800" dirty="0">
                <a:ea typeface="ＭＳ Ｐゴシック" charset="-128"/>
              </a:rPr>
              <a:t>Data: Discrete concentration values (&gt;100) plus daily discharge.</a:t>
            </a:r>
          </a:p>
          <a:p>
            <a:pPr>
              <a:spcBef>
                <a:spcPts val="1800"/>
              </a:spcBef>
            </a:pPr>
            <a:r>
              <a:rPr lang="en-US" altLang="en-US" sz="2800" dirty="0">
                <a:ea typeface="ＭＳ Ｐゴシック" charset="-128"/>
              </a:rPr>
              <a:t>Builds a statistical model of concentration as a function of discharge, season, and year.</a:t>
            </a:r>
          </a:p>
          <a:p>
            <a:pPr>
              <a:spcBef>
                <a:spcPts val="1800"/>
              </a:spcBef>
            </a:pPr>
            <a:r>
              <a:rPr lang="en-US" altLang="en-US" sz="2800" dirty="0">
                <a:ea typeface="ＭＳ Ｐゴシック" charset="-128"/>
              </a:rPr>
              <a:t>Uses this model to compute mean values &amp; trends in concentration and flux.</a:t>
            </a:r>
          </a:p>
          <a:p>
            <a:pPr>
              <a:spcBef>
                <a:spcPts val="1800"/>
              </a:spcBef>
            </a:pPr>
            <a:endParaRPr lang="en-US" altLang="en-US" sz="2800" dirty="0">
              <a:ea typeface="ＭＳ Ｐゴシック" charset="-128"/>
            </a:endParaRPr>
          </a:p>
        </p:txBody>
      </p:sp>
    </p:spTree>
    <p:extLst>
      <p:ext uri="{BB962C8B-B14F-4D97-AF65-F5344CB8AC3E}">
        <p14:creationId xmlns:p14="http://schemas.microsoft.com/office/powerpoint/2010/main" val="1503599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866" name="Freeform 4"/>
          <p:cNvSpPr>
            <a:spLocks noChangeArrowheads="1"/>
          </p:cNvSpPr>
          <p:nvPr/>
        </p:nvSpPr>
        <p:spPr bwMode="auto">
          <a:xfrm>
            <a:off x="1447801" y="1428750"/>
            <a:ext cx="3421063" cy="2171700"/>
          </a:xfrm>
          <a:custGeom>
            <a:avLst/>
            <a:gdLst>
              <a:gd name="T0" fmla="*/ 685862201 w 2963333"/>
              <a:gd name="T1" fmla="*/ 2147483647 h 1974721"/>
              <a:gd name="T2" fmla="*/ 654084725 w 2963333"/>
              <a:gd name="T3" fmla="*/ 2147483647 h 1974721"/>
              <a:gd name="T4" fmla="*/ 627603797 w 2963333"/>
              <a:gd name="T5" fmla="*/ 2147483647 h 1974721"/>
              <a:gd name="T6" fmla="*/ 601122525 w 2963333"/>
              <a:gd name="T7" fmla="*/ 2147483647 h 1974721"/>
              <a:gd name="T8" fmla="*/ 579937494 w 2963333"/>
              <a:gd name="T9" fmla="*/ 2147483647 h 1974721"/>
              <a:gd name="T10" fmla="*/ 553456002 w 2963333"/>
              <a:gd name="T11" fmla="*/ 2147483647 h 1974721"/>
              <a:gd name="T12" fmla="*/ 537567430 w 2963333"/>
              <a:gd name="T13" fmla="*/ 2147483647 h 1974721"/>
              <a:gd name="T14" fmla="*/ 521678694 w 2963333"/>
              <a:gd name="T15" fmla="*/ 2147483647 h 1974721"/>
              <a:gd name="T16" fmla="*/ 505790017 w 2963333"/>
              <a:gd name="T17" fmla="*/ 2147483647 h 1974721"/>
              <a:gd name="T18" fmla="*/ 489901479 w 2963333"/>
              <a:gd name="T19" fmla="*/ 2147483647 h 1974721"/>
              <a:gd name="T20" fmla="*/ 476661066 w 2963333"/>
              <a:gd name="T21" fmla="*/ 2147483647 h 1974721"/>
              <a:gd name="T22" fmla="*/ 452827901 w 2963333"/>
              <a:gd name="T23" fmla="*/ 2147483647 h 1974721"/>
              <a:gd name="T24" fmla="*/ 428994820 w 2963333"/>
              <a:gd name="T25" fmla="*/ 2147483647 h 1974721"/>
              <a:gd name="T26" fmla="*/ 397217394 w 2963333"/>
              <a:gd name="T27" fmla="*/ 2147483647 h 1974721"/>
              <a:gd name="T28" fmla="*/ 365440115 w 2963333"/>
              <a:gd name="T29" fmla="*/ 2147483647 h 1974721"/>
              <a:gd name="T30" fmla="*/ 288644649 w 2963333"/>
              <a:gd name="T31" fmla="*/ 2147483647 h 1974721"/>
              <a:gd name="T32" fmla="*/ 240978579 w 2963333"/>
              <a:gd name="T33" fmla="*/ 2147483647 h 1974721"/>
              <a:gd name="T34" fmla="*/ 190664765 w 2963333"/>
              <a:gd name="T35" fmla="*/ 2147483647 h 1974721"/>
              <a:gd name="T36" fmla="*/ 145646296 w 2963333"/>
              <a:gd name="T37" fmla="*/ 2147483647 h 1974721"/>
              <a:gd name="T38" fmla="*/ 103276638 w 2963333"/>
              <a:gd name="T39" fmla="*/ 2147483647 h 1974721"/>
              <a:gd name="T40" fmla="*/ 87387896 w 2963333"/>
              <a:gd name="T41" fmla="*/ 2147483647 h 1974721"/>
              <a:gd name="T42" fmla="*/ 58258805 w 2963333"/>
              <a:gd name="T43" fmla="*/ 2147483647 h 1974721"/>
              <a:gd name="T44" fmla="*/ 34425400 w 2963333"/>
              <a:gd name="T45" fmla="*/ 2147483647 h 1974721"/>
              <a:gd name="T46" fmla="*/ 23832909 w 2963333"/>
              <a:gd name="T47" fmla="*/ 2147483647 h 1974721"/>
              <a:gd name="T48" fmla="*/ 15888940 w 2963333"/>
              <a:gd name="T49" fmla="*/ 2147483647 h 1974721"/>
              <a:gd name="T50" fmla="*/ 10592437 w 2963333"/>
              <a:gd name="T51" fmla="*/ 2147483647 h 1974721"/>
              <a:gd name="T52" fmla="*/ 0 w 2963333"/>
              <a:gd name="T53" fmla="*/ 2147483647 h 1974721"/>
              <a:gd name="T54" fmla="*/ 5296266 w 2963333"/>
              <a:gd name="T55" fmla="*/ 2147483647 h 1974721"/>
              <a:gd name="T56" fmla="*/ 18537012 w 2963333"/>
              <a:gd name="T57" fmla="*/ 2147483647 h 1974721"/>
              <a:gd name="T58" fmla="*/ 26481315 w 2963333"/>
              <a:gd name="T59" fmla="*/ 2147483647 h 1974721"/>
              <a:gd name="T60" fmla="*/ 37073280 w 2963333"/>
              <a:gd name="T61" fmla="*/ 2147483647 h 1974721"/>
              <a:gd name="T62" fmla="*/ 58258805 w 2963333"/>
              <a:gd name="T63" fmla="*/ 2147483647 h 1974721"/>
              <a:gd name="T64" fmla="*/ 97980661 w 2963333"/>
              <a:gd name="T65" fmla="*/ 2147483647 h 1974721"/>
              <a:gd name="T66" fmla="*/ 124461533 w 2963333"/>
              <a:gd name="T67" fmla="*/ 2147483647 h 1974721"/>
              <a:gd name="T68" fmla="*/ 431643144 w 2963333"/>
              <a:gd name="T69" fmla="*/ 2147483647 h 1974721"/>
              <a:gd name="T70" fmla="*/ 463420546 w 2963333"/>
              <a:gd name="T71" fmla="*/ 2147483647 h 1974721"/>
              <a:gd name="T72" fmla="*/ 481957212 w 2963333"/>
              <a:gd name="T73" fmla="*/ 2147483647 h 1974721"/>
              <a:gd name="T74" fmla="*/ 500493824 w 2963333"/>
              <a:gd name="T75" fmla="*/ 2147483647 h 1974721"/>
              <a:gd name="T76" fmla="*/ 519030953 w 2963333"/>
              <a:gd name="T77" fmla="*/ 2147483647 h 1974721"/>
              <a:gd name="T78" fmla="*/ 537567430 w 2963333"/>
              <a:gd name="T79" fmla="*/ 2147483647 h 1974721"/>
              <a:gd name="T80" fmla="*/ 566696886 w 2963333"/>
              <a:gd name="T81" fmla="*/ 2147483647 h 1974721"/>
              <a:gd name="T82" fmla="*/ 585233825 w 2963333"/>
              <a:gd name="T83" fmla="*/ 2147483647 h 1974721"/>
              <a:gd name="T84" fmla="*/ 609066842 w 2963333"/>
              <a:gd name="T85" fmla="*/ 2147483647 h 1974721"/>
              <a:gd name="T86" fmla="*/ 624955191 w 2963333"/>
              <a:gd name="T87" fmla="*/ 2147483647 h 1974721"/>
              <a:gd name="T88" fmla="*/ 656732512 w 2963333"/>
              <a:gd name="T89" fmla="*/ 2147483647 h 1974721"/>
              <a:gd name="T90" fmla="*/ 680565668 w 2963333"/>
              <a:gd name="T91" fmla="*/ 2147483647 h 1974721"/>
              <a:gd name="T92" fmla="*/ 699102926 w 2963333"/>
              <a:gd name="T93" fmla="*/ 2147483647 h 1974721"/>
              <a:gd name="T94" fmla="*/ 709695246 w 2963333"/>
              <a:gd name="T95" fmla="*/ 2147483647 h 1974721"/>
              <a:gd name="T96" fmla="*/ 733528434 w 2963333"/>
              <a:gd name="T97" fmla="*/ 2147483647 h 1974721"/>
              <a:gd name="T98" fmla="*/ 752065091 w 2963333"/>
              <a:gd name="T99" fmla="*/ 2147483647 h 1974721"/>
              <a:gd name="T100" fmla="*/ 760009006 w 2963333"/>
              <a:gd name="T101" fmla="*/ 2147483647 h 1974721"/>
              <a:gd name="T102" fmla="*/ 781194388 w 2963333"/>
              <a:gd name="T103" fmla="*/ 2147483647 h 1974721"/>
              <a:gd name="T104" fmla="*/ 802378892 w 2963333"/>
              <a:gd name="T105" fmla="*/ 2147483647 h 1974721"/>
              <a:gd name="T106" fmla="*/ 828860327 w 2963333"/>
              <a:gd name="T107" fmla="*/ 2147483647 h 1974721"/>
              <a:gd name="T108" fmla="*/ 850045321 w 2963333"/>
              <a:gd name="T109" fmla="*/ 2147483647 h 1974721"/>
              <a:gd name="T110" fmla="*/ 881822492 w 2963333"/>
              <a:gd name="T111" fmla="*/ 2147483647 h 1974721"/>
              <a:gd name="T112" fmla="*/ 897711338 w 2963333"/>
              <a:gd name="T113" fmla="*/ 2147483647 h 1974721"/>
              <a:gd name="T114" fmla="*/ 926840399 w 2963333"/>
              <a:gd name="T115" fmla="*/ 2147483647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lstStyle/>
          <a:p>
            <a:endParaRPr lang="en-US"/>
          </a:p>
        </p:txBody>
      </p:sp>
      <p:sp>
        <p:nvSpPr>
          <p:cNvPr id="36867" name="Freeform 6"/>
          <p:cNvSpPr>
            <a:spLocks noChangeArrowheads="1"/>
          </p:cNvSpPr>
          <p:nvPr/>
        </p:nvSpPr>
        <p:spPr bwMode="auto">
          <a:xfrm>
            <a:off x="1938339" y="2362200"/>
            <a:ext cx="2879725" cy="114300"/>
          </a:xfrm>
          <a:custGeom>
            <a:avLst/>
            <a:gdLst>
              <a:gd name="T0" fmla="*/ 2929939 w 2878666"/>
              <a:gd name="T1" fmla="*/ 93133 h 152400"/>
              <a:gd name="T2" fmla="*/ 2688651 w 2878666"/>
              <a:gd name="T3" fmla="*/ 76200 h 152400"/>
              <a:gd name="T4" fmla="*/ 2645563 w 2878666"/>
              <a:gd name="T5" fmla="*/ 67733 h 152400"/>
              <a:gd name="T6" fmla="*/ 2507680 w 2878666"/>
              <a:gd name="T7" fmla="*/ 59267 h 152400"/>
              <a:gd name="T8" fmla="*/ 2430126 w 2878666"/>
              <a:gd name="T9" fmla="*/ 42333 h 152400"/>
              <a:gd name="T10" fmla="*/ 2378422 w 2878666"/>
              <a:gd name="T11" fmla="*/ 25400 h 152400"/>
              <a:gd name="T12" fmla="*/ 2223310 w 2878666"/>
              <a:gd name="T13" fmla="*/ 16933 h 152400"/>
              <a:gd name="T14" fmla="*/ 1533909 w 2878666"/>
              <a:gd name="T15" fmla="*/ 16933 h 152400"/>
              <a:gd name="T16" fmla="*/ 1456352 w 2878666"/>
              <a:gd name="T17" fmla="*/ 8467 h 152400"/>
              <a:gd name="T18" fmla="*/ 1335707 w 2878666"/>
              <a:gd name="T19" fmla="*/ 0 h 152400"/>
              <a:gd name="T20" fmla="*/ 620457 w 2878666"/>
              <a:gd name="T21" fmla="*/ 8467 h 152400"/>
              <a:gd name="T22" fmla="*/ 499814 w 2878666"/>
              <a:gd name="T23" fmla="*/ 25400 h 152400"/>
              <a:gd name="T24" fmla="*/ 413640 w 2878666"/>
              <a:gd name="T25" fmla="*/ 33867 h 152400"/>
              <a:gd name="T26" fmla="*/ 327462 w 2878666"/>
              <a:gd name="T27" fmla="*/ 59267 h 152400"/>
              <a:gd name="T28" fmla="*/ 267143 w 2878666"/>
              <a:gd name="T29" fmla="*/ 67733 h 152400"/>
              <a:gd name="T30" fmla="*/ 232668 w 2878666"/>
              <a:gd name="T31" fmla="*/ 76200 h 152400"/>
              <a:gd name="T32" fmla="*/ 155114 w 2878666"/>
              <a:gd name="T33" fmla="*/ 93133 h 152400"/>
              <a:gd name="T34" fmla="*/ 112033 w 2878666"/>
              <a:gd name="T35" fmla="*/ 110067 h 152400"/>
              <a:gd name="T36" fmla="*/ 34480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68" name="Freeform 7"/>
          <p:cNvSpPr>
            <a:spLocks noChangeArrowheads="1"/>
          </p:cNvSpPr>
          <p:nvPr/>
        </p:nvSpPr>
        <p:spPr bwMode="auto">
          <a:xfrm>
            <a:off x="1887538" y="2381250"/>
            <a:ext cx="1549400" cy="691754"/>
          </a:xfrm>
          <a:custGeom>
            <a:avLst/>
            <a:gdLst>
              <a:gd name="T0" fmla="*/ 1549400 w 1549400"/>
              <a:gd name="T1" fmla="*/ 0 h 922867"/>
              <a:gd name="T2" fmla="*/ 1464733 w 1549400"/>
              <a:gd name="T3" fmla="*/ 41181 h 922867"/>
              <a:gd name="T4" fmla="*/ 1422400 w 1549400"/>
              <a:gd name="T5" fmla="*/ 65894 h 922867"/>
              <a:gd name="T6" fmla="*/ 1397000 w 1549400"/>
              <a:gd name="T7" fmla="*/ 82371 h 922867"/>
              <a:gd name="T8" fmla="*/ 1346200 w 1549400"/>
              <a:gd name="T9" fmla="*/ 107077 h 922867"/>
              <a:gd name="T10" fmla="*/ 1270000 w 1549400"/>
              <a:gd name="T11" fmla="*/ 164734 h 922867"/>
              <a:gd name="T12" fmla="*/ 1244600 w 1549400"/>
              <a:gd name="T13" fmla="*/ 181211 h 922867"/>
              <a:gd name="T14" fmla="*/ 1219200 w 1549400"/>
              <a:gd name="T15" fmla="*/ 205922 h 922867"/>
              <a:gd name="T16" fmla="*/ 1185333 w 1549400"/>
              <a:gd name="T17" fmla="*/ 214157 h 922867"/>
              <a:gd name="T18" fmla="*/ 1134533 w 1549400"/>
              <a:gd name="T19" fmla="*/ 238867 h 922867"/>
              <a:gd name="T20" fmla="*/ 1109133 w 1549400"/>
              <a:gd name="T21" fmla="*/ 255342 h 922867"/>
              <a:gd name="T22" fmla="*/ 1083733 w 1549400"/>
              <a:gd name="T23" fmla="*/ 263578 h 922867"/>
              <a:gd name="T24" fmla="*/ 1032933 w 1549400"/>
              <a:gd name="T25" fmla="*/ 288288 h 922867"/>
              <a:gd name="T26" fmla="*/ 1007533 w 1549400"/>
              <a:gd name="T27" fmla="*/ 304763 h 922867"/>
              <a:gd name="T28" fmla="*/ 973666 w 1549400"/>
              <a:gd name="T29" fmla="*/ 312999 h 922867"/>
              <a:gd name="T30" fmla="*/ 880533 w 1549400"/>
              <a:gd name="T31" fmla="*/ 345946 h 922867"/>
              <a:gd name="T32" fmla="*/ 829733 w 1549400"/>
              <a:gd name="T33" fmla="*/ 362420 h 922867"/>
              <a:gd name="T34" fmla="*/ 804333 w 1549400"/>
              <a:gd name="T35" fmla="*/ 370657 h 922867"/>
              <a:gd name="T36" fmla="*/ 728133 w 1549400"/>
              <a:gd name="T37" fmla="*/ 395367 h 922867"/>
              <a:gd name="T38" fmla="*/ 643466 w 1549400"/>
              <a:gd name="T39" fmla="*/ 411841 h 922867"/>
              <a:gd name="T40" fmla="*/ 567266 w 1549400"/>
              <a:gd name="T41" fmla="*/ 436551 h 922867"/>
              <a:gd name="T42" fmla="*/ 541866 w 1549400"/>
              <a:gd name="T43" fmla="*/ 444789 h 922867"/>
              <a:gd name="T44" fmla="*/ 448733 w 1549400"/>
              <a:gd name="T45" fmla="*/ 461261 h 922867"/>
              <a:gd name="T46" fmla="*/ 423333 w 1549400"/>
              <a:gd name="T47" fmla="*/ 469499 h 922867"/>
              <a:gd name="T48" fmla="*/ 381000 w 1549400"/>
              <a:gd name="T49" fmla="*/ 485972 h 922867"/>
              <a:gd name="T50" fmla="*/ 321733 w 1549400"/>
              <a:gd name="T51" fmla="*/ 502446 h 922867"/>
              <a:gd name="T52" fmla="*/ 296333 w 1549400"/>
              <a:gd name="T53" fmla="*/ 518920 h 922867"/>
              <a:gd name="T54" fmla="*/ 262466 w 1549400"/>
              <a:gd name="T55" fmla="*/ 527158 h 922867"/>
              <a:gd name="T56" fmla="*/ 211666 w 1549400"/>
              <a:gd name="T57" fmla="*/ 543631 h 922867"/>
              <a:gd name="T58" fmla="*/ 186266 w 1549400"/>
              <a:gd name="T59" fmla="*/ 568342 h 922867"/>
              <a:gd name="T60" fmla="*/ 135466 w 1549400"/>
              <a:gd name="T61" fmla="*/ 650710 h 922867"/>
              <a:gd name="T62" fmla="*/ 127000 w 1549400"/>
              <a:gd name="T63" fmla="*/ 675419 h 922867"/>
              <a:gd name="T64" fmla="*/ 110066 w 1549400"/>
              <a:gd name="T65" fmla="*/ 708367 h 922867"/>
              <a:gd name="T66" fmla="*/ 93133 w 1549400"/>
              <a:gd name="T67" fmla="*/ 757789 h 922867"/>
              <a:gd name="T68" fmla="*/ 76200 w 1549400"/>
              <a:gd name="T69" fmla="*/ 807208 h 922867"/>
              <a:gd name="T70" fmla="*/ 67733 w 1549400"/>
              <a:gd name="T71" fmla="*/ 831919 h 922867"/>
              <a:gd name="T72" fmla="*/ 0 w 1549400"/>
              <a:gd name="T73" fmla="*/ 897815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69" name="Freeform 8"/>
          <p:cNvSpPr>
            <a:spLocks noChangeArrowheads="1"/>
          </p:cNvSpPr>
          <p:nvPr/>
        </p:nvSpPr>
        <p:spPr bwMode="auto">
          <a:xfrm>
            <a:off x="2014538" y="1746648"/>
            <a:ext cx="1058862" cy="602456"/>
          </a:xfrm>
          <a:custGeom>
            <a:avLst/>
            <a:gdLst>
              <a:gd name="T0" fmla="*/ 1084026 w 1058333"/>
              <a:gd name="T1" fmla="*/ 755043 h 804334"/>
              <a:gd name="T2" fmla="*/ 1066683 w 1058333"/>
              <a:gd name="T3" fmla="*/ 683514 h 804334"/>
              <a:gd name="T4" fmla="*/ 1049335 w 1058333"/>
              <a:gd name="T5" fmla="*/ 643773 h 804334"/>
              <a:gd name="T6" fmla="*/ 1040664 w 1058333"/>
              <a:gd name="T7" fmla="*/ 596087 h 804334"/>
              <a:gd name="T8" fmla="*/ 1023318 w 1058333"/>
              <a:gd name="T9" fmla="*/ 540455 h 804334"/>
              <a:gd name="T10" fmla="*/ 1014647 w 1058333"/>
              <a:gd name="T11" fmla="*/ 508662 h 804334"/>
              <a:gd name="T12" fmla="*/ 962615 w 1058333"/>
              <a:gd name="T13" fmla="*/ 421237 h 804334"/>
              <a:gd name="T14" fmla="*/ 936597 w 1058333"/>
              <a:gd name="T15" fmla="*/ 389444 h 804334"/>
              <a:gd name="T16" fmla="*/ 910581 w 1058333"/>
              <a:gd name="T17" fmla="*/ 373549 h 804334"/>
              <a:gd name="T18" fmla="*/ 867220 w 1058333"/>
              <a:gd name="T19" fmla="*/ 333809 h 804334"/>
              <a:gd name="T20" fmla="*/ 806519 w 1058333"/>
              <a:gd name="T21" fmla="*/ 302018 h 804334"/>
              <a:gd name="T22" fmla="*/ 780499 w 1058333"/>
              <a:gd name="T23" fmla="*/ 286122 h 804334"/>
              <a:gd name="T24" fmla="*/ 685104 w 1058333"/>
              <a:gd name="T25" fmla="*/ 262278 h 804334"/>
              <a:gd name="T26" fmla="*/ 234150 w 1058333"/>
              <a:gd name="T27" fmla="*/ 254330 h 804334"/>
              <a:gd name="T28" fmla="*/ 173444 w 1058333"/>
              <a:gd name="T29" fmla="*/ 246383 h 804334"/>
              <a:gd name="T30" fmla="*/ 112736 w 1058333"/>
              <a:gd name="T31" fmla="*/ 230488 h 804334"/>
              <a:gd name="T32" fmla="*/ 95396 w 1058333"/>
              <a:gd name="T33" fmla="*/ 206643 h 804334"/>
              <a:gd name="T34" fmla="*/ 78050 w 1058333"/>
              <a:gd name="T35" fmla="*/ 127166 h 804334"/>
              <a:gd name="T36" fmla="*/ 60706 w 1058333"/>
              <a:gd name="T37" fmla="*/ 55633 h 804334"/>
              <a:gd name="T38" fmla="*/ 17355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70" name="Freeform 9"/>
          <p:cNvSpPr>
            <a:spLocks noChangeArrowheads="1"/>
          </p:cNvSpPr>
          <p:nvPr/>
        </p:nvSpPr>
        <p:spPr bwMode="auto">
          <a:xfrm>
            <a:off x="2082801" y="2387203"/>
            <a:ext cx="1998663" cy="1013222"/>
          </a:xfrm>
          <a:custGeom>
            <a:avLst/>
            <a:gdLst>
              <a:gd name="T0" fmla="*/ 2023734 w 1998133"/>
              <a:gd name="T1" fmla="*/ 0 h 1350556"/>
              <a:gd name="T2" fmla="*/ 1912256 w 1998133"/>
              <a:gd name="T3" fmla="*/ 103088 h 1350556"/>
              <a:gd name="T4" fmla="*/ 1895104 w 1998133"/>
              <a:gd name="T5" fmla="*/ 120261 h 1350556"/>
              <a:gd name="T6" fmla="*/ 1869381 w 1998133"/>
              <a:gd name="T7" fmla="*/ 146027 h 1350556"/>
              <a:gd name="T8" fmla="*/ 1800780 w 1998133"/>
              <a:gd name="T9" fmla="*/ 188971 h 1350556"/>
              <a:gd name="T10" fmla="*/ 1766478 w 1998133"/>
              <a:gd name="T11" fmla="*/ 223332 h 1350556"/>
              <a:gd name="T12" fmla="*/ 1740752 w 1998133"/>
              <a:gd name="T13" fmla="*/ 249102 h 1350556"/>
              <a:gd name="T14" fmla="*/ 1723603 w 1998133"/>
              <a:gd name="T15" fmla="*/ 274871 h 1350556"/>
              <a:gd name="T16" fmla="*/ 1697879 w 1998133"/>
              <a:gd name="T17" fmla="*/ 300637 h 1350556"/>
              <a:gd name="T18" fmla="*/ 1672151 w 1998133"/>
              <a:gd name="T19" fmla="*/ 352179 h 1350556"/>
              <a:gd name="T20" fmla="*/ 1655003 w 1998133"/>
              <a:gd name="T21" fmla="*/ 395125 h 1350556"/>
              <a:gd name="T22" fmla="*/ 1637851 w 1998133"/>
              <a:gd name="T23" fmla="*/ 446665 h 1350556"/>
              <a:gd name="T24" fmla="*/ 1620701 w 1998133"/>
              <a:gd name="T25" fmla="*/ 463844 h 1350556"/>
              <a:gd name="T26" fmla="*/ 1603552 w 1998133"/>
              <a:gd name="T27" fmla="*/ 515383 h 1350556"/>
              <a:gd name="T28" fmla="*/ 1586400 w 1998133"/>
              <a:gd name="T29" fmla="*/ 532562 h 1350556"/>
              <a:gd name="T30" fmla="*/ 1500650 w 1998133"/>
              <a:gd name="T31" fmla="*/ 584097 h 1350556"/>
              <a:gd name="T32" fmla="*/ 1432048 w 1998133"/>
              <a:gd name="T33" fmla="*/ 609869 h 1350556"/>
              <a:gd name="T34" fmla="*/ 1389173 w 1998133"/>
              <a:gd name="T35" fmla="*/ 635639 h 1350556"/>
              <a:gd name="T36" fmla="*/ 1363446 w 1998133"/>
              <a:gd name="T37" fmla="*/ 652817 h 1350556"/>
              <a:gd name="T38" fmla="*/ 1320574 w 1998133"/>
              <a:gd name="T39" fmla="*/ 669998 h 1350556"/>
              <a:gd name="T40" fmla="*/ 1269120 w 1998133"/>
              <a:gd name="T41" fmla="*/ 687176 h 1350556"/>
              <a:gd name="T42" fmla="*/ 1243396 w 1998133"/>
              <a:gd name="T43" fmla="*/ 704355 h 1350556"/>
              <a:gd name="T44" fmla="*/ 1166220 w 1998133"/>
              <a:gd name="T45" fmla="*/ 721536 h 1350556"/>
              <a:gd name="T46" fmla="*/ 1131919 w 1998133"/>
              <a:gd name="T47" fmla="*/ 730124 h 1350556"/>
              <a:gd name="T48" fmla="*/ 1106192 w 1998133"/>
              <a:gd name="T49" fmla="*/ 738714 h 1350556"/>
              <a:gd name="T50" fmla="*/ 1054742 w 1998133"/>
              <a:gd name="T51" fmla="*/ 747306 h 1350556"/>
              <a:gd name="T52" fmla="*/ 1003292 w 1998133"/>
              <a:gd name="T53" fmla="*/ 764485 h 1350556"/>
              <a:gd name="T54" fmla="*/ 977566 w 1998133"/>
              <a:gd name="T55" fmla="*/ 773072 h 1350556"/>
              <a:gd name="T56" fmla="*/ 951839 w 1998133"/>
              <a:gd name="T57" fmla="*/ 781664 h 1350556"/>
              <a:gd name="T58" fmla="*/ 917539 w 1998133"/>
              <a:gd name="T59" fmla="*/ 798842 h 1350556"/>
              <a:gd name="T60" fmla="*/ 857514 w 1998133"/>
              <a:gd name="T61" fmla="*/ 816021 h 1350556"/>
              <a:gd name="T62" fmla="*/ 797486 w 1998133"/>
              <a:gd name="T63" fmla="*/ 841792 h 1350556"/>
              <a:gd name="T64" fmla="*/ 771762 w 1998133"/>
              <a:gd name="T65" fmla="*/ 867558 h 1350556"/>
              <a:gd name="T66" fmla="*/ 737462 w 1998133"/>
              <a:gd name="T67" fmla="*/ 910508 h 1350556"/>
              <a:gd name="T68" fmla="*/ 720313 w 1998133"/>
              <a:gd name="T69" fmla="*/ 962045 h 1350556"/>
              <a:gd name="T70" fmla="*/ 711736 w 1998133"/>
              <a:gd name="T71" fmla="*/ 987816 h 1350556"/>
              <a:gd name="T72" fmla="*/ 694586 w 1998133"/>
              <a:gd name="T73" fmla="*/ 1056532 h 1350556"/>
              <a:gd name="T74" fmla="*/ 686012 w 1998133"/>
              <a:gd name="T75" fmla="*/ 1099482 h 1350556"/>
              <a:gd name="T76" fmla="*/ 643135 w 1998133"/>
              <a:gd name="T77" fmla="*/ 1176789 h 1350556"/>
              <a:gd name="T78" fmla="*/ 617411 w 1998133"/>
              <a:gd name="T79" fmla="*/ 1185379 h 1350556"/>
              <a:gd name="T80" fmla="*/ 377306 w 1998133"/>
              <a:gd name="T81" fmla="*/ 1193968 h 1350556"/>
              <a:gd name="T82" fmla="*/ 343006 w 1998133"/>
              <a:gd name="T83" fmla="*/ 1202558 h 1350556"/>
              <a:gd name="T84" fmla="*/ 188661 w 1998133"/>
              <a:gd name="T85" fmla="*/ 1219737 h 1350556"/>
              <a:gd name="T86" fmla="*/ 137195 w 1998133"/>
              <a:gd name="T87" fmla="*/ 1236919 h 1350556"/>
              <a:gd name="T88" fmla="*/ 111467 w 1998133"/>
              <a:gd name="T89" fmla="*/ 1245508 h 1350556"/>
              <a:gd name="T90" fmla="*/ 77160 w 1998133"/>
              <a:gd name="T91" fmla="*/ 1297045 h 1350556"/>
              <a:gd name="T92" fmla="*/ 60035 w 1998133"/>
              <a:gd name="T93" fmla="*/ 1322813 h 1350556"/>
              <a:gd name="T94" fmla="*/ 42861 w 1998133"/>
              <a:gd name="T95" fmla="*/ 1339993 h 1350556"/>
              <a:gd name="T96" fmla="*/ 25736 w 1998133"/>
              <a:gd name="T97" fmla="*/ 1365762 h 1350556"/>
              <a:gd name="T98" fmla="*/ 0 w 1998133"/>
              <a:gd name="T99" fmla="*/ 136576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71" name="Freeform 13"/>
          <p:cNvSpPr>
            <a:spLocks noChangeArrowheads="1"/>
          </p:cNvSpPr>
          <p:nvPr/>
        </p:nvSpPr>
        <p:spPr bwMode="auto">
          <a:xfrm>
            <a:off x="4837114" y="558404"/>
            <a:ext cx="4010025" cy="4320778"/>
          </a:xfrm>
          <a:custGeom>
            <a:avLst/>
            <a:gdLst>
              <a:gd name="T0" fmla="*/ 141015 w 4010074"/>
              <a:gd name="T1" fmla="*/ 2389640 h 5760913"/>
              <a:gd name="T2" fmla="*/ 750335 w 4010074"/>
              <a:gd name="T3" fmla="*/ 2330333 h 5760913"/>
              <a:gd name="T4" fmla="*/ 877255 w 4010074"/>
              <a:gd name="T5" fmla="*/ 2271026 h 5760913"/>
              <a:gd name="T6" fmla="*/ 1054975 w 4010074"/>
              <a:gd name="T7" fmla="*/ 2177813 h 5760913"/>
              <a:gd name="T8" fmla="*/ 1232695 w 4010074"/>
              <a:gd name="T9" fmla="*/ 2016786 h 5760913"/>
              <a:gd name="T10" fmla="*/ 1325788 w 4010074"/>
              <a:gd name="T11" fmla="*/ 1847333 h 5760913"/>
              <a:gd name="T12" fmla="*/ 1418882 w 4010074"/>
              <a:gd name="T13" fmla="*/ 1660906 h 5760913"/>
              <a:gd name="T14" fmla="*/ 1537335 w 4010074"/>
              <a:gd name="T15" fmla="*/ 1550720 h 5760913"/>
              <a:gd name="T16" fmla="*/ 1681188 w 4010074"/>
              <a:gd name="T17" fmla="*/ 1499880 h 5760913"/>
              <a:gd name="T18" fmla="*/ 1858908 w 4010074"/>
              <a:gd name="T19" fmla="*/ 1271080 h 5760913"/>
              <a:gd name="T20" fmla="*/ 1858908 w 4010074"/>
              <a:gd name="T21" fmla="*/ 1008413 h 5760913"/>
              <a:gd name="T22" fmla="*/ 1952002 w 4010074"/>
              <a:gd name="T23" fmla="*/ 864360 h 5760913"/>
              <a:gd name="T24" fmla="*/ 2138188 w 4010074"/>
              <a:gd name="T25" fmla="*/ 745706 h 5760913"/>
              <a:gd name="T26" fmla="*/ 2468228 w 4010074"/>
              <a:gd name="T27" fmla="*/ 567746 h 5760913"/>
              <a:gd name="T28" fmla="*/ 2586682 w 4010074"/>
              <a:gd name="T29" fmla="*/ 457600 h 5760913"/>
              <a:gd name="T30" fmla="*/ 2739042 w 4010074"/>
              <a:gd name="T31" fmla="*/ 355920 h 5760913"/>
              <a:gd name="T32" fmla="*/ 2899828 w 4010074"/>
              <a:gd name="T33" fmla="*/ 245733 h 5760913"/>
              <a:gd name="T34" fmla="*/ 3094442 w 4010074"/>
              <a:gd name="T35" fmla="*/ 152520 h 5760913"/>
              <a:gd name="T36" fmla="*/ 3255228 w 4010074"/>
              <a:gd name="T37" fmla="*/ 59306 h 5760913"/>
              <a:gd name="T38" fmla="*/ 3517575 w 4010074"/>
              <a:gd name="T39" fmla="*/ 8466 h 5760913"/>
              <a:gd name="T40" fmla="*/ 3602202 w 4010074"/>
              <a:gd name="T41" fmla="*/ 93213 h 5760913"/>
              <a:gd name="T42" fmla="*/ 3720695 w 4010074"/>
              <a:gd name="T43" fmla="*/ 322013 h 5760913"/>
              <a:gd name="T44" fmla="*/ 3762988 w 4010074"/>
              <a:gd name="T45" fmla="*/ 499973 h 5760913"/>
              <a:gd name="T46" fmla="*/ 3805286 w 4010074"/>
              <a:gd name="T47" fmla="*/ 821986 h 5760913"/>
              <a:gd name="T48" fmla="*/ 3856082 w 4010074"/>
              <a:gd name="T49" fmla="*/ 1262613 h 5760913"/>
              <a:gd name="T50" fmla="*/ 3906842 w 4010074"/>
              <a:gd name="T51" fmla="*/ 1635466 h 5760913"/>
              <a:gd name="T52" fmla="*/ 3915308 w 4010074"/>
              <a:gd name="T53" fmla="*/ 4059013 h 5760913"/>
              <a:gd name="T54" fmla="*/ 3898375 w 4010074"/>
              <a:gd name="T55" fmla="*/ 4660666 h 5760913"/>
              <a:gd name="T56" fmla="*/ 3822215 w 4010074"/>
              <a:gd name="T57" fmla="*/ 5719920 h 5760913"/>
              <a:gd name="T58" fmla="*/ 3026748 w 4010074"/>
              <a:gd name="T59" fmla="*/ 5728386 h 5760913"/>
              <a:gd name="T60" fmla="*/ 2882895 w 4010074"/>
              <a:gd name="T61" fmla="*/ 5677546 h 5760913"/>
              <a:gd name="T62" fmla="*/ 2722108 w 4010074"/>
              <a:gd name="T63" fmla="*/ 5584333 h 5760913"/>
              <a:gd name="T64" fmla="*/ 2662842 w 4010074"/>
              <a:gd name="T65" fmla="*/ 5423346 h 5760913"/>
              <a:gd name="T66" fmla="*/ 2629015 w 4010074"/>
              <a:gd name="T67" fmla="*/ 5287760 h 5760913"/>
              <a:gd name="T68" fmla="*/ 2569788 w 4010074"/>
              <a:gd name="T69" fmla="*/ 5025053 h 5760913"/>
              <a:gd name="T70" fmla="*/ 2510522 w 4010074"/>
              <a:gd name="T71" fmla="*/ 4770853 h 5760913"/>
              <a:gd name="T72" fmla="*/ 2459762 w 4010074"/>
              <a:gd name="T73" fmla="*/ 4609826 h 5760913"/>
              <a:gd name="T74" fmla="*/ 2375135 w 4010074"/>
              <a:gd name="T75" fmla="*/ 4398000 h 5760913"/>
              <a:gd name="T76" fmla="*/ 2290508 w 4010074"/>
              <a:gd name="T77" fmla="*/ 4236973 h 5760913"/>
              <a:gd name="T78" fmla="*/ 2188948 w 4010074"/>
              <a:gd name="T79" fmla="*/ 4109853 h 5760913"/>
              <a:gd name="T80" fmla="*/ 2002802 w 4010074"/>
              <a:gd name="T81" fmla="*/ 3982773 h 5760913"/>
              <a:gd name="T82" fmla="*/ 1816615 w 4010074"/>
              <a:gd name="T83" fmla="*/ 3898026 h 5760913"/>
              <a:gd name="T84" fmla="*/ 1621962 w 4010074"/>
              <a:gd name="T85" fmla="*/ 3796346 h 5760913"/>
              <a:gd name="T86" fmla="*/ 1571202 w 4010074"/>
              <a:gd name="T87" fmla="*/ 3304840 h 5760913"/>
              <a:gd name="T88" fmla="*/ 1495042 w 4010074"/>
              <a:gd name="T89" fmla="*/ 3067573 h 5760913"/>
              <a:gd name="T90" fmla="*/ 1385015 w 4010074"/>
              <a:gd name="T91" fmla="*/ 2965893 h 5760913"/>
              <a:gd name="T92" fmla="*/ 1215762 w 4010074"/>
              <a:gd name="T93" fmla="*/ 2838773 h 5760913"/>
              <a:gd name="T94" fmla="*/ 1054975 w 4010074"/>
              <a:gd name="T95" fmla="*/ 2787933 h 5760913"/>
              <a:gd name="T96" fmla="*/ 868788 w 4010074"/>
              <a:gd name="T97" fmla="*/ 2728626 h 5760913"/>
              <a:gd name="T98" fmla="*/ 674175 w 4010074"/>
              <a:gd name="T99" fmla="*/ 2686253 h 5760913"/>
              <a:gd name="T100" fmla="*/ 454122 w 4010074"/>
              <a:gd name="T101" fmla="*/ 2609973 h 5760913"/>
              <a:gd name="T102" fmla="*/ 234108 w 4010074"/>
              <a:gd name="T103" fmla="*/ 253372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lstStyle/>
          <a:p>
            <a:endParaRPr lang="en-US"/>
          </a:p>
        </p:txBody>
      </p:sp>
      <p:sp>
        <p:nvSpPr>
          <p:cNvPr id="36872" name="TextBox 10"/>
          <p:cNvSpPr txBox="1">
            <a:spLocks noChangeArrowheads="1"/>
          </p:cNvSpPr>
          <p:nvPr/>
        </p:nvSpPr>
        <p:spPr bwMode="auto">
          <a:xfrm>
            <a:off x="1600200" y="971550"/>
            <a:ext cx="215375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200">
                <a:solidFill>
                  <a:srgbClr val="007B71"/>
                </a:solidFill>
              </a:rPr>
              <a:t>Watershed</a:t>
            </a:r>
          </a:p>
        </p:txBody>
      </p:sp>
      <p:sp>
        <p:nvSpPr>
          <p:cNvPr id="36873" name="TextBox 11"/>
          <p:cNvSpPr txBox="1">
            <a:spLocks noChangeArrowheads="1"/>
          </p:cNvSpPr>
          <p:nvPr/>
        </p:nvSpPr>
        <p:spPr bwMode="auto">
          <a:xfrm>
            <a:off x="6705601" y="171450"/>
            <a:ext cx="17497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chemeClr val="accent1"/>
                </a:solidFill>
              </a:rPr>
              <a:t>Estuary</a:t>
            </a:r>
          </a:p>
        </p:txBody>
      </p:sp>
      <p:sp>
        <p:nvSpPr>
          <p:cNvPr id="36874" name="TextBox 12"/>
          <p:cNvSpPr txBox="1">
            <a:spLocks noChangeArrowheads="1"/>
          </p:cNvSpPr>
          <p:nvPr/>
        </p:nvSpPr>
        <p:spPr bwMode="auto">
          <a:xfrm>
            <a:off x="4724400" y="2571750"/>
            <a:ext cx="16764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solidFill>
                  <a:srgbClr val="618FFD"/>
                </a:solidFill>
              </a:rPr>
              <a:t>Tidal</a:t>
            </a:r>
          </a:p>
          <a:p>
            <a:pPr eaLnBrk="1" hangingPunct="1"/>
            <a:r>
              <a:rPr lang="en-US" altLang="en-US">
                <a:solidFill>
                  <a:srgbClr val="618FFD"/>
                </a:solidFill>
              </a:rPr>
              <a:t>River</a:t>
            </a:r>
          </a:p>
        </p:txBody>
      </p:sp>
      <p:pic>
        <p:nvPicPr>
          <p:cNvPr id="36875" name="Picture 14" descr="little g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8801"/>
            <a:ext cx="4572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TextBox 15"/>
          <p:cNvSpPr txBox="1">
            <a:spLocks noChangeArrowheads="1"/>
          </p:cNvSpPr>
          <p:nvPr/>
        </p:nvSpPr>
        <p:spPr bwMode="auto">
          <a:xfrm>
            <a:off x="4190645" y="1143001"/>
            <a:ext cx="13024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algn="ctr" eaLnBrk="1" hangingPunct="1"/>
            <a:r>
              <a:rPr lang="en-US" altLang="en-US" sz="1600">
                <a:solidFill>
                  <a:srgbClr val="FFFFFF"/>
                </a:solidFill>
              </a:rPr>
              <a:t>Streamgage </a:t>
            </a:r>
          </a:p>
          <a:p>
            <a:pPr algn="ctr" eaLnBrk="1" hangingPunct="1"/>
            <a:r>
              <a:rPr lang="en-US" altLang="en-US" sz="1600">
                <a:solidFill>
                  <a:srgbClr val="FFFFFF"/>
                </a:solidFill>
              </a:rPr>
              <a:t>&amp; Sampling </a:t>
            </a:r>
          </a:p>
          <a:p>
            <a:pPr algn="ctr" eaLnBrk="1" hangingPunct="1"/>
            <a:r>
              <a:rPr lang="en-US" altLang="en-US" sz="1600">
                <a:solidFill>
                  <a:srgbClr val="FFFFFF"/>
                </a:solidFill>
              </a:rPr>
              <a:t>Location</a:t>
            </a:r>
          </a:p>
        </p:txBody>
      </p:sp>
      <p:pic>
        <p:nvPicPr>
          <p:cNvPr id="3687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0" y="2743200"/>
            <a:ext cx="1371600" cy="136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17"/>
          <p:cNvSpPr>
            <a:spLocks noChangeArrowheads="1"/>
          </p:cNvSpPr>
          <p:nvPr/>
        </p:nvSpPr>
        <p:spPr bwMode="auto">
          <a:xfrm>
            <a:off x="228600" y="114300"/>
            <a:ext cx="5791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rgbClr val="FFFF00"/>
                </a:solidFill>
              </a:rPr>
              <a:t>For understanding progress in the watershed</a:t>
            </a:r>
          </a:p>
        </p:txBody>
      </p:sp>
      <p:sp>
        <p:nvSpPr>
          <p:cNvPr id="36879" name="TextBox 18"/>
          <p:cNvSpPr txBox="1">
            <a:spLocks noChangeArrowheads="1"/>
          </p:cNvSpPr>
          <p:nvPr/>
        </p:nvSpPr>
        <p:spPr bwMode="auto">
          <a:xfrm>
            <a:off x="0" y="4057650"/>
            <a:ext cx="75438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200">
                <a:solidFill>
                  <a:schemeClr val="bg1"/>
                </a:solidFill>
              </a:rPr>
              <a:t>We want the flow-normalized flux history</a:t>
            </a:r>
          </a:p>
        </p:txBody>
      </p:sp>
    </p:spTree>
    <p:extLst>
      <p:ext uri="{BB962C8B-B14F-4D97-AF65-F5344CB8AC3E}">
        <p14:creationId xmlns:p14="http://schemas.microsoft.com/office/powerpoint/2010/main" val="13755003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90" name="Freeform 4"/>
          <p:cNvSpPr>
            <a:spLocks noChangeArrowheads="1"/>
          </p:cNvSpPr>
          <p:nvPr/>
        </p:nvSpPr>
        <p:spPr bwMode="auto">
          <a:xfrm>
            <a:off x="1447801" y="1428750"/>
            <a:ext cx="3421063" cy="2171700"/>
          </a:xfrm>
          <a:custGeom>
            <a:avLst/>
            <a:gdLst>
              <a:gd name="T0" fmla="*/ 685862201 w 2963333"/>
              <a:gd name="T1" fmla="*/ 2147483647 h 1974721"/>
              <a:gd name="T2" fmla="*/ 654084725 w 2963333"/>
              <a:gd name="T3" fmla="*/ 2147483647 h 1974721"/>
              <a:gd name="T4" fmla="*/ 627603797 w 2963333"/>
              <a:gd name="T5" fmla="*/ 2147483647 h 1974721"/>
              <a:gd name="T6" fmla="*/ 601122525 w 2963333"/>
              <a:gd name="T7" fmla="*/ 2147483647 h 1974721"/>
              <a:gd name="T8" fmla="*/ 579937494 w 2963333"/>
              <a:gd name="T9" fmla="*/ 2147483647 h 1974721"/>
              <a:gd name="T10" fmla="*/ 553456002 w 2963333"/>
              <a:gd name="T11" fmla="*/ 2147483647 h 1974721"/>
              <a:gd name="T12" fmla="*/ 537567430 w 2963333"/>
              <a:gd name="T13" fmla="*/ 2147483647 h 1974721"/>
              <a:gd name="T14" fmla="*/ 521678694 w 2963333"/>
              <a:gd name="T15" fmla="*/ 2147483647 h 1974721"/>
              <a:gd name="T16" fmla="*/ 505790017 w 2963333"/>
              <a:gd name="T17" fmla="*/ 2147483647 h 1974721"/>
              <a:gd name="T18" fmla="*/ 489901479 w 2963333"/>
              <a:gd name="T19" fmla="*/ 2147483647 h 1974721"/>
              <a:gd name="T20" fmla="*/ 476661066 w 2963333"/>
              <a:gd name="T21" fmla="*/ 2147483647 h 1974721"/>
              <a:gd name="T22" fmla="*/ 452827901 w 2963333"/>
              <a:gd name="T23" fmla="*/ 2147483647 h 1974721"/>
              <a:gd name="T24" fmla="*/ 428994820 w 2963333"/>
              <a:gd name="T25" fmla="*/ 2147483647 h 1974721"/>
              <a:gd name="T26" fmla="*/ 397217394 w 2963333"/>
              <a:gd name="T27" fmla="*/ 2147483647 h 1974721"/>
              <a:gd name="T28" fmla="*/ 365440115 w 2963333"/>
              <a:gd name="T29" fmla="*/ 2147483647 h 1974721"/>
              <a:gd name="T30" fmla="*/ 288644649 w 2963333"/>
              <a:gd name="T31" fmla="*/ 2147483647 h 1974721"/>
              <a:gd name="T32" fmla="*/ 240978579 w 2963333"/>
              <a:gd name="T33" fmla="*/ 2147483647 h 1974721"/>
              <a:gd name="T34" fmla="*/ 190664765 w 2963333"/>
              <a:gd name="T35" fmla="*/ 2147483647 h 1974721"/>
              <a:gd name="T36" fmla="*/ 145646296 w 2963333"/>
              <a:gd name="T37" fmla="*/ 2147483647 h 1974721"/>
              <a:gd name="T38" fmla="*/ 103276638 w 2963333"/>
              <a:gd name="T39" fmla="*/ 2147483647 h 1974721"/>
              <a:gd name="T40" fmla="*/ 87387896 w 2963333"/>
              <a:gd name="T41" fmla="*/ 2147483647 h 1974721"/>
              <a:gd name="T42" fmla="*/ 58258805 w 2963333"/>
              <a:gd name="T43" fmla="*/ 2147483647 h 1974721"/>
              <a:gd name="T44" fmla="*/ 34425400 w 2963333"/>
              <a:gd name="T45" fmla="*/ 2147483647 h 1974721"/>
              <a:gd name="T46" fmla="*/ 23832909 w 2963333"/>
              <a:gd name="T47" fmla="*/ 2147483647 h 1974721"/>
              <a:gd name="T48" fmla="*/ 15888940 w 2963333"/>
              <a:gd name="T49" fmla="*/ 2147483647 h 1974721"/>
              <a:gd name="T50" fmla="*/ 10592437 w 2963333"/>
              <a:gd name="T51" fmla="*/ 2147483647 h 1974721"/>
              <a:gd name="T52" fmla="*/ 0 w 2963333"/>
              <a:gd name="T53" fmla="*/ 2147483647 h 1974721"/>
              <a:gd name="T54" fmla="*/ 5296266 w 2963333"/>
              <a:gd name="T55" fmla="*/ 2147483647 h 1974721"/>
              <a:gd name="T56" fmla="*/ 18537012 w 2963333"/>
              <a:gd name="T57" fmla="*/ 2147483647 h 1974721"/>
              <a:gd name="T58" fmla="*/ 26481315 w 2963333"/>
              <a:gd name="T59" fmla="*/ 2147483647 h 1974721"/>
              <a:gd name="T60" fmla="*/ 37073280 w 2963333"/>
              <a:gd name="T61" fmla="*/ 2147483647 h 1974721"/>
              <a:gd name="T62" fmla="*/ 58258805 w 2963333"/>
              <a:gd name="T63" fmla="*/ 2147483647 h 1974721"/>
              <a:gd name="T64" fmla="*/ 97980661 w 2963333"/>
              <a:gd name="T65" fmla="*/ 2147483647 h 1974721"/>
              <a:gd name="T66" fmla="*/ 124461533 w 2963333"/>
              <a:gd name="T67" fmla="*/ 2147483647 h 1974721"/>
              <a:gd name="T68" fmla="*/ 431643144 w 2963333"/>
              <a:gd name="T69" fmla="*/ 2147483647 h 1974721"/>
              <a:gd name="T70" fmla="*/ 463420546 w 2963333"/>
              <a:gd name="T71" fmla="*/ 2147483647 h 1974721"/>
              <a:gd name="T72" fmla="*/ 481957212 w 2963333"/>
              <a:gd name="T73" fmla="*/ 2147483647 h 1974721"/>
              <a:gd name="T74" fmla="*/ 500493824 w 2963333"/>
              <a:gd name="T75" fmla="*/ 2147483647 h 1974721"/>
              <a:gd name="T76" fmla="*/ 519030953 w 2963333"/>
              <a:gd name="T77" fmla="*/ 2147483647 h 1974721"/>
              <a:gd name="T78" fmla="*/ 537567430 w 2963333"/>
              <a:gd name="T79" fmla="*/ 2147483647 h 1974721"/>
              <a:gd name="T80" fmla="*/ 566696886 w 2963333"/>
              <a:gd name="T81" fmla="*/ 2147483647 h 1974721"/>
              <a:gd name="T82" fmla="*/ 585233825 w 2963333"/>
              <a:gd name="T83" fmla="*/ 2147483647 h 1974721"/>
              <a:gd name="T84" fmla="*/ 609066842 w 2963333"/>
              <a:gd name="T85" fmla="*/ 2147483647 h 1974721"/>
              <a:gd name="T86" fmla="*/ 624955191 w 2963333"/>
              <a:gd name="T87" fmla="*/ 2147483647 h 1974721"/>
              <a:gd name="T88" fmla="*/ 656732512 w 2963333"/>
              <a:gd name="T89" fmla="*/ 2147483647 h 1974721"/>
              <a:gd name="T90" fmla="*/ 680565668 w 2963333"/>
              <a:gd name="T91" fmla="*/ 2147483647 h 1974721"/>
              <a:gd name="T92" fmla="*/ 699102926 w 2963333"/>
              <a:gd name="T93" fmla="*/ 2147483647 h 1974721"/>
              <a:gd name="T94" fmla="*/ 709695246 w 2963333"/>
              <a:gd name="T95" fmla="*/ 2147483647 h 1974721"/>
              <a:gd name="T96" fmla="*/ 733528434 w 2963333"/>
              <a:gd name="T97" fmla="*/ 2147483647 h 1974721"/>
              <a:gd name="T98" fmla="*/ 752065091 w 2963333"/>
              <a:gd name="T99" fmla="*/ 2147483647 h 1974721"/>
              <a:gd name="T100" fmla="*/ 760009006 w 2963333"/>
              <a:gd name="T101" fmla="*/ 2147483647 h 1974721"/>
              <a:gd name="T102" fmla="*/ 781194388 w 2963333"/>
              <a:gd name="T103" fmla="*/ 2147483647 h 1974721"/>
              <a:gd name="T104" fmla="*/ 802378892 w 2963333"/>
              <a:gd name="T105" fmla="*/ 2147483647 h 1974721"/>
              <a:gd name="T106" fmla="*/ 828860327 w 2963333"/>
              <a:gd name="T107" fmla="*/ 2147483647 h 1974721"/>
              <a:gd name="T108" fmla="*/ 850045321 w 2963333"/>
              <a:gd name="T109" fmla="*/ 2147483647 h 1974721"/>
              <a:gd name="T110" fmla="*/ 881822492 w 2963333"/>
              <a:gd name="T111" fmla="*/ 2147483647 h 1974721"/>
              <a:gd name="T112" fmla="*/ 897711338 w 2963333"/>
              <a:gd name="T113" fmla="*/ 2147483647 h 1974721"/>
              <a:gd name="T114" fmla="*/ 926840399 w 2963333"/>
              <a:gd name="T115" fmla="*/ 2147483647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lstStyle/>
          <a:p>
            <a:endParaRPr lang="en-US"/>
          </a:p>
        </p:txBody>
      </p:sp>
      <p:sp>
        <p:nvSpPr>
          <p:cNvPr id="37891" name="Freeform 6"/>
          <p:cNvSpPr>
            <a:spLocks noChangeArrowheads="1"/>
          </p:cNvSpPr>
          <p:nvPr/>
        </p:nvSpPr>
        <p:spPr bwMode="auto">
          <a:xfrm>
            <a:off x="1938339" y="2362200"/>
            <a:ext cx="2879725" cy="114300"/>
          </a:xfrm>
          <a:custGeom>
            <a:avLst/>
            <a:gdLst>
              <a:gd name="T0" fmla="*/ 2929939 w 2878666"/>
              <a:gd name="T1" fmla="*/ 93133 h 152400"/>
              <a:gd name="T2" fmla="*/ 2688651 w 2878666"/>
              <a:gd name="T3" fmla="*/ 76200 h 152400"/>
              <a:gd name="T4" fmla="*/ 2645563 w 2878666"/>
              <a:gd name="T5" fmla="*/ 67733 h 152400"/>
              <a:gd name="T6" fmla="*/ 2507680 w 2878666"/>
              <a:gd name="T7" fmla="*/ 59267 h 152400"/>
              <a:gd name="T8" fmla="*/ 2430126 w 2878666"/>
              <a:gd name="T9" fmla="*/ 42333 h 152400"/>
              <a:gd name="T10" fmla="*/ 2378422 w 2878666"/>
              <a:gd name="T11" fmla="*/ 25400 h 152400"/>
              <a:gd name="T12" fmla="*/ 2223310 w 2878666"/>
              <a:gd name="T13" fmla="*/ 16933 h 152400"/>
              <a:gd name="T14" fmla="*/ 1533909 w 2878666"/>
              <a:gd name="T15" fmla="*/ 16933 h 152400"/>
              <a:gd name="T16" fmla="*/ 1456352 w 2878666"/>
              <a:gd name="T17" fmla="*/ 8467 h 152400"/>
              <a:gd name="T18" fmla="*/ 1335707 w 2878666"/>
              <a:gd name="T19" fmla="*/ 0 h 152400"/>
              <a:gd name="T20" fmla="*/ 620457 w 2878666"/>
              <a:gd name="T21" fmla="*/ 8467 h 152400"/>
              <a:gd name="T22" fmla="*/ 499814 w 2878666"/>
              <a:gd name="T23" fmla="*/ 25400 h 152400"/>
              <a:gd name="T24" fmla="*/ 413640 w 2878666"/>
              <a:gd name="T25" fmla="*/ 33867 h 152400"/>
              <a:gd name="T26" fmla="*/ 327462 w 2878666"/>
              <a:gd name="T27" fmla="*/ 59267 h 152400"/>
              <a:gd name="T28" fmla="*/ 267143 w 2878666"/>
              <a:gd name="T29" fmla="*/ 67733 h 152400"/>
              <a:gd name="T30" fmla="*/ 232668 w 2878666"/>
              <a:gd name="T31" fmla="*/ 76200 h 152400"/>
              <a:gd name="T32" fmla="*/ 155114 w 2878666"/>
              <a:gd name="T33" fmla="*/ 93133 h 152400"/>
              <a:gd name="T34" fmla="*/ 112033 w 2878666"/>
              <a:gd name="T35" fmla="*/ 110067 h 152400"/>
              <a:gd name="T36" fmla="*/ 34480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2" name="Freeform 7"/>
          <p:cNvSpPr>
            <a:spLocks noChangeArrowheads="1"/>
          </p:cNvSpPr>
          <p:nvPr/>
        </p:nvSpPr>
        <p:spPr bwMode="auto">
          <a:xfrm>
            <a:off x="1887538" y="2381250"/>
            <a:ext cx="1549400" cy="691754"/>
          </a:xfrm>
          <a:custGeom>
            <a:avLst/>
            <a:gdLst>
              <a:gd name="T0" fmla="*/ 1549400 w 1549400"/>
              <a:gd name="T1" fmla="*/ 0 h 922867"/>
              <a:gd name="T2" fmla="*/ 1464733 w 1549400"/>
              <a:gd name="T3" fmla="*/ 41181 h 922867"/>
              <a:gd name="T4" fmla="*/ 1422400 w 1549400"/>
              <a:gd name="T5" fmla="*/ 65894 h 922867"/>
              <a:gd name="T6" fmla="*/ 1397000 w 1549400"/>
              <a:gd name="T7" fmla="*/ 82371 h 922867"/>
              <a:gd name="T8" fmla="*/ 1346200 w 1549400"/>
              <a:gd name="T9" fmla="*/ 107077 h 922867"/>
              <a:gd name="T10" fmla="*/ 1270000 w 1549400"/>
              <a:gd name="T11" fmla="*/ 164734 h 922867"/>
              <a:gd name="T12" fmla="*/ 1244600 w 1549400"/>
              <a:gd name="T13" fmla="*/ 181211 h 922867"/>
              <a:gd name="T14" fmla="*/ 1219200 w 1549400"/>
              <a:gd name="T15" fmla="*/ 205922 h 922867"/>
              <a:gd name="T16" fmla="*/ 1185333 w 1549400"/>
              <a:gd name="T17" fmla="*/ 214157 h 922867"/>
              <a:gd name="T18" fmla="*/ 1134533 w 1549400"/>
              <a:gd name="T19" fmla="*/ 238867 h 922867"/>
              <a:gd name="T20" fmla="*/ 1109133 w 1549400"/>
              <a:gd name="T21" fmla="*/ 255342 h 922867"/>
              <a:gd name="T22" fmla="*/ 1083733 w 1549400"/>
              <a:gd name="T23" fmla="*/ 263578 h 922867"/>
              <a:gd name="T24" fmla="*/ 1032933 w 1549400"/>
              <a:gd name="T25" fmla="*/ 288288 h 922867"/>
              <a:gd name="T26" fmla="*/ 1007533 w 1549400"/>
              <a:gd name="T27" fmla="*/ 304763 h 922867"/>
              <a:gd name="T28" fmla="*/ 973666 w 1549400"/>
              <a:gd name="T29" fmla="*/ 312999 h 922867"/>
              <a:gd name="T30" fmla="*/ 880533 w 1549400"/>
              <a:gd name="T31" fmla="*/ 345946 h 922867"/>
              <a:gd name="T32" fmla="*/ 829733 w 1549400"/>
              <a:gd name="T33" fmla="*/ 362420 h 922867"/>
              <a:gd name="T34" fmla="*/ 804333 w 1549400"/>
              <a:gd name="T35" fmla="*/ 370657 h 922867"/>
              <a:gd name="T36" fmla="*/ 728133 w 1549400"/>
              <a:gd name="T37" fmla="*/ 395367 h 922867"/>
              <a:gd name="T38" fmla="*/ 643466 w 1549400"/>
              <a:gd name="T39" fmla="*/ 411841 h 922867"/>
              <a:gd name="T40" fmla="*/ 567266 w 1549400"/>
              <a:gd name="T41" fmla="*/ 436551 h 922867"/>
              <a:gd name="T42" fmla="*/ 541866 w 1549400"/>
              <a:gd name="T43" fmla="*/ 444789 h 922867"/>
              <a:gd name="T44" fmla="*/ 448733 w 1549400"/>
              <a:gd name="T45" fmla="*/ 461261 h 922867"/>
              <a:gd name="T46" fmla="*/ 423333 w 1549400"/>
              <a:gd name="T47" fmla="*/ 469499 h 922867"/>
              <a:gd name="T48" fmla="*/ 381000 w 1549400"/>
              <a:gd name="T49" fmla="*/ 485972 h 922867"/>
              <a:gd name="T50" fmla="*/ 321733 w 1549400"/>
              <a:gd name="T51" fmla="*/ 502446 h 922867"/>
              <a:gd name="T52" fmla="*/ 296333 w 1549400"/>
              <a:gd name="T53" fmla="*/ 518920 h 922867"/>
              <a:gd name="T54" fmla="*/ 262466 w 1549400"/>
              <a:gd name="T55" fmla="*/ 527158 h 922867"/>
              <a:gd name="T56" fmla="*/ 211666 w 1549400"/>
              <a:gd name="T57" fmla="*/ 543631 h 922867"/>
              <a:gd name="T58" fmla="*/ 186266 w 1549400"/>
              <a:gd name="T59" fmla="*/ 568342 h 922867"/>
              <a:gd name="T60" fmla="*/ 135466 w 1549400"/>
              <a:gd name="T61" fmla="*/ 650710 h 922867"/>
              <a:gd name="T62" fmla="*/ 127000 w 1549400"/>
              <a:gd name="T63" fmla="*/ 675419 h 922867"/>
              <a:gd name="T64" fmla="*/ 110066 w 1549400"/>
              <a:gd name="T65" fmla="*/ 708367 h 922867"/>
              <a:gd name="T66" fmla="*/ 93133 w 1549400"/>
              <a:gd name="T67" fmla="*/ 757789 h 922867"/>
              <a:gd name="T68" fmla="*/ 76200 w 1549400"/>
              <a:gd name="T69" fmla="*/ 807208 h 922867"/>
              <a:gd name="T70" fmla="*/ 67733 w 1549400"/>
              <a:gd name="T71" fmla="*/ 831919 h 922867"/>
              <a:gd name="T72" fmla="*/ 0 w 1549400"/>
              <a:gd name="T73" fmla="*/ 897815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3" name="Freeform 8"/>
          <p:cNvSpPr>
            <a:spLocks noChangeArrowheads="1"/>
          </p:cNvSpPr>
          <p:nvPr/>
        </p:nvSpPr>
        <p:spPr bwMode="auto">
          <a:xfrm>
            <a:off x="2014538" y="1746648"/>
            <a:ext cx="1058862" cy="602456"/>
          </a:xfrm>
          <a:custGeom>
            <a:avLst/>
            <a:gdLst>
              <a:gd name="T0" fmla="*/ 1084026 w 1058333"/>
              <a:gd name="T1" fmla="*/ 755043 h 804334"/>
              <a:gd name="T2" fmla="*/ 1066683 w 1058333"/>
              <a:gd name="T3" fmla="*/ 683514 h 804334"/>
              <a:gd name="T4" fmla="*/ 1049335 w 1058333"/>
              <a:gd name="T5" fmla="*/ 643773 h 804334"/>
              <a:gd name="T6" fmla="*/ 1040664 w 1058333"/>
              <a:gd name="T7" fmla="*/ 596087 h 804334"/>
              <a:gd name="T8" fmla="*/ 1023318 w 1058333"/>
              <a:gd name="T9" fmla="*/ 540455 h 804334"/>
              <a:gd name="T10" fmla="*/ 1014647 w 1058333"/>
              <a:gd name="T11" fmla="*/ 508662 h 804334"/>
              <a:gd name="T12" fmla="*/ 962615 w 1058333"/>
              <a:gd name="T13" fmla="*/ 421237 h 804334"/>
              <a:gd name="T14" fmla="*/ 936597 w 1058333"/>
              <a:gd name="T15" fmla="*/ 389444 h 804334"/>
              <a:gd name="T16" fmla="*/ 910581 w 1058333"/>
              <a:gd name="T17" fmla="*/ 373549 h 804334"/>
              <a:gd name="T18" fmla="*/ 867220 w 1058333"/>
              <a:gd name="T19" fmla="*/ 333809 h 804334"/>
              <a:gd name="T20" fmla="*/ 806519 w 1058333"/>
              <a:gd name="T21" fmla="*/ 302018 h 804334"/>
              <a:gd name="T22" fmla="*/ 780499 w 1058333"/>
              <a:gd name="T23" fmla="*/ 286122 h 804334"/>
              <a:gd name="T24" fmla="*/ 685104 w 1058333"/>
              <a:gd name="T25" fmla="*/ 262278 h 804334"/>
              <a:gd name="T26" fmla="*/ 234150 w 1058333"/>
              <a:gd name="T27" fmla="*/ 254330 h 804334"/>
              <a:gd name="T28" fmla="*/ 173444 w 1058333"/>
              <a:gd name="T29" fmla="*/ 246383 h 804334"/>
              <a:gd name="T30" fmla="*/ 112736 w 1058333"/>
              <a:gd name="T31" fmla="*/ 230488 h 804334"/>
              <a:gd name="T32" fmla="*/ 95396 w 1058333"/>
              <a:gd name="T33" fmla="*/ 206643 h 804334"/>
              <a:gd name="T34" fmla="*/ 78050 w 1058333"/>
              <a:gd name="T35" fmla="*/ 127166 h 804334"/>
              <a:gd name="T36" fmla="*/ 60706 w 1058333"/>
              <a:gd name="T37" fmla="*/ 55633 h 804334"/>
              <a:gd name="T38" fmla="*/ 17355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4" name="Freeform 9"/>
          <p:cNvSpPr>
            <a:spLocks noChangeArrowheads="1"/>
          </p:cNvSpPr>
          <p:nvPr/>
        </p:nvSpPr>
        <p:spPr bwMode="auto">
          <a:xfrm>
            <a:off x="2082801" y="2387203"/>
            <a:ext cx="1998663" cy="1013222"/>
          </a:xfrm>
          <a:custGeom>
            <a:avLst/>
            <a:gdLst>
              <a:gd name="T0" fmla="*/ 2023734 w 1998133"/>
              <a:gd name="T1" fmla="*/ 0 h 1350556"/>
              <a:gd name="T2" fmla="*/ 1912256 w 1998133"/>
              <a:gd name="T3" fmla="*/ 103088 h 1350556"/>
              <a:gd name="T4" fmla="*/ 1895104 w 1998133"/>
              <a:gd name="T5" fmla="*/ 120261 h 1350556"/>
              <a:gd name="T6" fmla="*/ 1869381 w 1998133"/>
              <a:gd name="T7" fmla="*/ 146027 h 1350556"/>
              <a:gd name="T8" fmla="*/ 1800780 w 1998133"/>
              <a:gd name="T9" fmla="*/ 188971 h 1350556"/>
              <a:gd name="T10" fmla="*/ 1766478 w 1998133"/>
              <a:gd name="T11" fmla="*/ 223332 h 1350556"/>
              <a:gd name="T12" fmla="*/ 1740752 w 1998133"/>
              <a:gd name="T13" fmla="*/ 249102 h 1350556"/>
              <a:gd name="T14" fmla="*/ 1723603 w 1998133"/>
              <a:gd name="T15" fmla="*/ 274871 h 1350556"/>
              <a:gd name="T16" fmla="*/ 1697879 w 1998133"/>
              <a:gd name="T17" fmla="*/ 300637 h 1350556"/>
              <a:gd name="T18" fmla="*/ 1672151 w 1998133"/>
              <a:gd name="T19" fmla="*/ 352179 h 1350556"/>
              <a:gd name="T20" fmla="*/ 1655003 w 1998133"/>
              <a:gd name="T21" fmla="*/ 395125 h 1350556"/>
              <a:gd name="T22" fmla="*/ 1637851 w 1998133"/>
              <a:gd name="T23" fmla="*/ 446665 h 1350556"/>
              <a:gd name="T24" fmla="*/ 1620701 w 1998133"/>
              <a:gd name="T25" fmla="*/ 463844 h 1350556"/>
              <a:gd name="T26" fmla="*/ 1603552 w 1998133"/>
              <a:gd name="T27" fmla="*/ 515383 h 1350556"/>
              <a:gd name="T28" fmla="*/ 1586400 w 1998133"/>
              <a:gd name="T29" fmla="*/ 532562 h 1350556"/>
              <a:gd name="T30" fmla="*/ 1500650 w 1998133"/>
              <a:gd name="T31" fmla="*/ 584097 h 1350556"/>
              <a:gd name="T32" fmla="*/ 1432048 w 1998133"/>
              <a:gd name="T33" fmla="*/ 609869 h 1350556"/>
              <a:gd name="T34" fmla="*/ 1389173 w 1998133"/>
              <a:gd name="T35" fmla="*/ 635639 h 1350556"/>
              <a:gd name="T36" fmla="*/ 1363446 w 1998133"/>
              <a:gd name="T37" fmla="*/ 652817 h 1350556"/>
              <a:gd name="T38" fmla="*/ 1320574 w 1998133"/>
              <a:gd name="T39" fmla="*/ 669998 h 1350556"/>
              <a:gd name="T40" fmla="*/ 1269120 w 1998133"/>
              <a:gd name="T41" fmla="*/ 687176 h 1350556"/>
              <a:gd name="T42" fmla="*/ 1243396 w 1998133"/>
              <a:gd name="T43" fmla="*/ 704355 h 1350556"/>
              <a:gd name="T44" fmla="*/ 1166220 w 1998133"/>
              <a:gd name="T45" fmla="*/ 721536 h 1350556"/>
              <a:gd name="T46" fmla="*/ 1131919 w 1998133"/>
              <a:gd name="T47" fmla="*/ 730124 h 1350556"/>
              <a:gd name="T48" fmla="*/ 1106192 w 1998133"/>
              <a:gd name="T49" fmla="*/ 738714 h 1350556"/>
              <a:gd name="T50" fmla="*/ 1054742 w 1998133"/>
              <a:gd name="T51" fmla="*/ 747306 h 1350556"/>
              <a:gd name="T52" fmla="*/ 1003292 w 1998133"/>
              <a:gd name="T53" fmla="*/ 764485 h 1350556"/>
              <a:gd name="T54" fmla="*/ 977566 w 1998133"/>
              <a:gd name="T55" fmla="*/ 773072 h 1350556"/>
              <a:gd name="T56" fmla="*/ 951839 w 1998133"/>
              <a:gd name="T57" fmla="*/ 781664 h 1350556"/>
              <a:gd name="T58" fmla="*/ 917539 w 1998133"/>
              <a:gd name="T59" fmla="*/ 798842 h 1350556"/>
              <a:gd name="T60" fmla="*/ 857514 w 1998133"/>
              <a:gd name="T61" fmla="*/ 816021 h 1350556"/>
              <a:gd name="T62" fmla="*/ 797486 w 1998133"/>
              <a:gd name="T63" fmla="*/ 841792 h 1350556"/>
              <a:gd name="T64" fmla="*/ 771762 w 1998133"/>
              <a:gd name="T65" fmla="*/ 867558 h 1350556"/>
              <a:gd name="T66" fmla="*/ 737462 w 1998133"/>
              <a:gd name="T67" fmla="*/ 910508 h 1350556"/>
              <a:gd name="T68" fmla="*/ 720313 w 1998133"/>
              <a:gd name="T69" fmla="*/ 962045 h 1350556"/>
              <a:gd name="T70" fmla="*/ 711736 w 1998133"/>
              <a:gd name="T71" fmla="*/ 987816 h 1350556"/>
              <a:gd name="T72" fmla="*/ 694586 w 1998133"/>
              <a:gd name="T73" fmla="*/ 1056532 h 1350556"/>
              <a:gd name="T74" fmla="*/ 686012 w 1998133"/>
              <a:gd name="T75" fmla="*/ 1099482 h 1350556"/>
              <a:gd name="T76" fmla="*/ 643135 w 1998133"/>
              <a:gd name="T77" fmla="*/ 1176789 h 1350556"/>
              <a:gd name="T78" fmla="*/ 617411 w 1998133"/>
              <a:gd name="T79" fmla="*/ 1185379 h 1350556"/>
              <a:gd name="T80" fmla="*/ 377306 w 1998133"/>
              <a:gd name="T81" fmla="*/ 1193968 h 1350556"/>
              <a:gd name="T82" fmla="*/ 343006 w 1998133"/>
              <a:gd name="T83" fmla="*/ 1202558 h 1350556"/>
              <a:gd name="T84" fmla="*/ 188661 w 1998133"/>
              <a:gd name="T85" fmla="*/ 1219737 h 1350556"/>
              <a:gd name="T86" fmla="*/ 137195 w 1998133"/>
              <a:gd name="T87" fmla="*/ 1236919 h 1350556"/>
              <a:gd name="T88" fmla="*/ 111467 w 1998133"/>
              <a:gd name="T89" fmla="*/ 1245508 h 1350556"/>
              <a:gd name="T90" fmla="*/ 77160 w 1998133"/>
              <a:gd name="T91" fmla="*/ 1297045 h 1350556"/>
              <a:gd name="T92" fmla="*/ 60035 w 1998133"/>
              <a:gd name="T93" fmla="*/ 1322813 h 1350556"/>
              <a:gd name="T94" fmla="*/ 42861 w 1998133"/>
              <a:gd name="T95" fmla="*/ 1339993 h 1350556"/>
              <a:gd name="T96" fmla="*/ 25736 w 1998133"/>
              <a:gd name="T97" fmla="*/ 1365762 h 1350556"/>
              <a:gd name="T98" fmla="*/ 0 w 1998133"/>
              <a:gd name="T99" fmla="*/ 136576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5" name="Freeform 13"/>
          <p:cNvSpPr>
            <a:spLocks noChangeArrowheads="1"/>
          </p:cNvSpPr>
          <p:nvPr/>
        </p:nvSpPr>
        <p:spPr bwMode="auto">
          <a:xfrm>
            <a:off x="4837114" y="558404"/>
            <a:ext cx="4010025" cy="4320778"/>
          </a:xfrm>
          <a:custGeom>
            <a:avLst/>
            <a:gdLst>
              <a:gd name="T0" fmla="*/ 141015 w 4010074"/>
              <a:gd name="T1" fmla="*/ 2389640 h 5760913"/>
              <a:gd name="T2" fmla="*/ 750335 w 4010074"/>
              <a:gd name="T3" fmla="*/ 2330333 h 5760913"/>
              <a:gd name="T4" fmla="*/ 877255 w 4010074"/>
              <a:gd name="T5" fmla="*/ 2271026 h 5760913"/>
              <a:gd name="T6" fmla="*/ 1054975 w 4010074"/>
              <a:gd name="T7" fmla="*/ 2177813 h 5760913"/>
              <a:gd name="T8" fmla="*/ 1232695 w 4010074"/>
              <a:gd name="T9" fmla="*/ 2016786 h 5760913"/>
              <a:gd name="T10" fmla="*/ 1325788 w 4010074"/>
              <a:gd name="T11" fmla="*/ 1847333 h 5760913"/>
              <a:gd name="T12" fmla="*/ 1418882 w 4010074"/>
              <a:gd name="T13" fmla="*/ 1660906 h 5760913"/>
              <a:gd name="T14" fmla="*/ 1537335 w 4010074"/>
              <a:gd name="T15" fmla="*/ 1550720 h 5760913"/>
              <a:gd name="T16" fmla="*/ 1681188 w 4010074"/>
              <a:gd name="T17" fmla="*/ 1499880 h 5760913"/>
              <a:gd name="T18" fmla="*/ 1858908 w 4010074"/>
              <a:gd name="T19" fmla="*/ 1271080 h 5760913"/>
              <a:gd name="T20" fmla="*/ 1858908 w 4010074"/>
              <a:gd name="T21" fmla="*/ 1008413 h 5760913"/>
              <a:gd name="T22" fmla="*/ 1952002 w 4010074"/>
              <a:gd name="T23" fmla="*/ 864360 h 5760913"/>
              <a:gd name="T24" fmla="*/ 2138188 w 4010074"/>
              <a:gd name="T25" fmla="*/ 745706 h 5760913"/>
              <a:gd name="T26" fmla="*/ 2468228 w 4010074"/>
              <a:gd name="T27" fmla="*/ 567746 h 5760913"/>
              <a:gd name="T28" fmla="*/ 2586682 w 4010074"/>
              <a:gd name="T29" fmla="*/ 457600 h 5760913"/>
              <a:gd name="T30" fmla="*/ 2739042 w 4010074"/>
              <a:gd name="T31" fmla="*/ 355920 h 5760913"/>
              <a:gd name="T32" fmla="*/ 2899828 w 4010074"/>
              <a:gd name="T33" fmla="*/ 245733 h 5760913"/>
              <a:gd name="T34" fmla="*/ 3094442 w 4010074"/>
              <a:gd name="T35" fmla="*/ 152520 h 5760913"/>
              <a:gd name="T36" fmla="*/ 3255228 w 4010074"/>
              <a:gd name="T37" fmla="*/ 59306 h 5760913"/>
              <a:gd name="T38" fmla="*/ 3517575 w 4010074"/>
              <a:gd name="T39" fmla="*/ 8466 h 5760913"/>
              <a:gd name="T40" fmla="*/ 3602202 w 4010074"/>
              <a:gd name="T41" fmla="*/ 93213 h 5760913"/>
              <a:gd name="T42" fmla="*/ 3720695 w 4010074"/>
              <a:gd name="T43" fmla="*/ 322013 h 5760913"/>
              <a:gd name="T44" fmla="*/ 3762988 w 4010074"/>
              <a:gd name="T45" fmla="*/ 499973 h 5760913"/>
              <a:gd name="T46" fmla="*/ 3805286 w 4010074"/>
              <a:gd name="T47" fmla="*/ 821986 h 5760913"/>
              <a:gd name="T48" fmla="*/ 3856082 w 4010074"/>
              <a:gd name="T49" fmla="*/ 1262613 h 5760913"/>
              <a:gd name="T50" fmla="*/ 3906842 w 4010074"/>
              <a:gd name="T51" fmla="*/ 1635466 h 5760913"/>
              <a:gd name="T52" fmla="*/ 3915308 w 4010074"/>
              <a:gd name="T53" fmla="*/ 4059013 h 5760913"/>
              <a:gd name="T54" fmla="*/ 3898375 w 4010074"/>
              <a:gd name="T55" fmla="*/ 4660666 h 5760913"/>
              <a:gd name="T56" fmla="*/ 3822215 w 4010074"/>
              <a:gd name="T57" fmla="*/ 5719920 h 5760913"/>
              <a:gd name="T58" fmla="*/ 3026748 w 4010074"/>
              <a:gd name="T59" fmla="*/ 5728386 h 5760913"/>
              <a:gd name="T60" fmla="*/ 2882895 w 4010074"/>
              <a:gd name="T61" fmla="*/ 5677546 h 5760913"/>
              <a:gd name="T62" fmla="*/ 2722108 w 4010074"/>
              <a:gd name="T63" fmla="*/ 5584333 h 5760913"/>
              <a:gd name="T64" fmla="*/ 2662842 w 4010074"/>
              <a:gd name="T65" fmla="*/ 5423346 h 5760913"/>
              <a:gd name="T66" fmla="*/ 2629015 w 4010074"/>
              <a:gd name="T67" fmla="*/ 5287760 h 5760913"/>
              <a:gd name="T68" fmla="*/ 2569788 w 4010074"/>
              <a:gd name="T69" fmla="*/ 5025053 h 5760913"/>
              <a:gd name="T70" fmla="*/ 2510522 w 4010074"/>
              <a:gd name="T71" fmla="*/ 4770853 h 5760913"/>
              <a:gd name="T72" fmla="*/ 2459762 w 4010074"/>
              <a:gd name="T73" fmla="*/ 4609826 h 5760913"/>
              <a:gd name="T74" fmla="*/ 2375135 w 4010074"/>
              <a:gd name="T75" fmla="*/ 4398000 h 5760913"/>
              <a:gd name="T76" fmla="*/ 2290508 w 4010074"/>
              <a:gd name="T77" fmla="*/ 4236973 h 5760913"/>
              <a:gd name="T78" fmla="*/ 2188948 w 4010074"/>
              <a:gd name="T79" fmla="*/ 4109853 h 5760913"/>
              <a:gd name="T80" fmla="*/ 2002802 w 4010074"/>
              <a:gd name="T81" fmla="*/ 3982773 h 5760913"/>
              <a:gd name="T82" fmla="*/ 1816615 w 4010074"/>
              <a:gd name="T83" fmla="*/ 3898026 h 5760913"/>
              <a:gd name="T84" fmla="*/ 1621962 w 4010074"/>
              <a:gd name="T85" fmla="*/ 3796346 h 5760913"/>
              <a:gd name="T86" fmla="*/ 1571202 w 4010074"/>
              <a:gd name="T87" fmla="*/ 3304840 h 5760913"/>
              <a:gd name="T88" fmla="*/ 1495042 w 4010074"/>
              <a:gd name="T89" fmla="*/ 3067573 h 5760913"/>
              <a:gd name="T90" fmla="*/ 1385015 w 4010074"/>
              <a:gd name="T91" fmla="*/ 2965893 h 5760913"/>
              <a:gd name="T92" fmla="*/ 1215762 w 4010074"/>
              <a:gd name="T93" fmla="*/ 2838773 h 5760913"/>
              <a:gd name="T94" fmla="*/ 1054975 w 4010074"/>
              <a:gd name="T95" fmla="*/ 2787933 h 5760913"/>
              <a:gd name="T96" fmla="*/ 868788 w 4010074"/>
              <a:gd name="T97" fmla="*/ 2728626 h 5760913"/>
              <a:gd name="T98" fmla="*/ 674175 w 4010074"/>
              <a:gd name="T99" fmla="*/ 2686253 h 5760913"/>
              <a:gd name="T100" fmla="*/ 454122 w 4010074"/>
              <a:gd name="T101" fmla="*/ 2609973 h 5760913"/>
              <a:gd name="T102" fmla="*/ 234108 w 4010074"/>
              <a:gd name="T103" fmla="*/ 253372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lstStyle/>
          <a:p>
            <a:endParaRPr lang="en-US"/>
          </a:p>
        </p:txBody>
      </p:sp>
      <p:sp>
        <p:nvSpPr>
          <p:cNvPr id="37896" name="TextBox 10"/>
          <p:cNvSpPr txBox="1">
            <a:spLocks noChangeArrowheads="1"/>
          </p:cNvSpPr>
          <p:nvPr/>
        </p:nvSpPr>
        <p:spPr bwMode="auto">
          <a:xfrm>
            <a:off x="1600200" y="971550"/>
            <a:ext cx="215375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200">
                <a:solidFill>
                  <a:srgbClr val="007B71"/>
                </a:solidFill>
              </a:rPr>
              <a:t>Watershed</a:t>
            </a:r>
          </a:p>
        </p:txBody>
      </p:sp>
      <p:sp>
        <p:nvSpPr>
          <p:cNvPr id="37897" name="TextBox 11"/>
          <p:cNvSpPr txBox="1">
            <a:spLocks noChangeArrowheads="1"/>
          </p:cNvSpPr>
          <p:nvPr/>
        </p:nvSpPr>
        <p:spPr bwMode="auto">
          <a:xfrm>
            <a:off x="6400800" y="57150"/>
            <a:ext cx="209757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solidFill>
                  <a:schemeClr val="accent1"/>
                </a:solidFill>
              </a:rPr>
              <a:t>Estuary</a:t>
            </a:r>
          </a:p>
        </p:txBody>
      </p:sp>
      <p:sp>
        <p:nvSpPr>
          <p:cNvPr id="37898" name="TextBox 12"/>
          <p:cNvSpPr txBox="1">
            <a:spLocks noChangeArrowheads="1"/>
          </p:cNvSpPr>
          <p:nvPr/>
        </p:nvSpPr>
        <p:spPr bwMode="auto">
          <a:xfrm>
            <a:off x="4724400" y="2571750"/>
            <a:ext cx="151836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a:solidFill>
                  <a:srgbClr val="618FFD"/>
                </a:solidFill>
              </a:rPr>
              <a:t>Tidal</a:t>
            </a:r>
          </a:p>
          <a:p>
            <a:pPr eaLnBrk="1" hangingPunct="1"/>
            <a:r>
              <a:rPr lang="en-US" altLang="en-US">
                <a:solidFill>
                  <a:srgbClr val="618FFD"/>
                </a:solidFill>
              </a:rPr>
              <a:t>River</a:t>
            </a:r>
          </a:p>
        </p:txBody>
      </p:sp>
      <p:pic>
        <p:nvPicPr>
          <p:cNvPr id="37899" name="Picture 14" descr="little g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8801"/>
            <a:ext cx="4572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TextBox 15"/>
          <p:cNvSpPr txBox="1">
            <a:spLocks noChangeArrowheads="1"/>
          </p:cNvSpPr>
          <p:nvPr/>
        </p:nvSpPr>
        <p:spPr bwMode="auto">
          <a:xfrm>
            <a:off x="4190645" y="1143001"/>
            <a:ext cx="13024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algn="ctr" eaLnBrk="1" hangingPunct="1"/>
            <a:r>
              <a:rPr lang="en-US" altLang="en-US" sz="1600">
                <a:solidFill>
                  <a:srgbClr val="FFFFFF"/>
                </a:solidFill>
              </a:rPr>
              <a:t>Streamgage </a:t>
            </a:r>
          </a:p>
          <a:p>
            <a:pPr algn="ctr" eaLnBrk="1" hangingPunct="1"/>
            <a:r>
              <a:rPr lang="en-US" altLang="en-US" sz="1600">
                <a:solidFill>
                  <a:srgbClr val="FFFFFF"/>
                </a:solidFill>
              </a:rPr>
              <a:t>&amp; Sampling </a:t>
            </a:r>
          </a:p>
          <a:p>
            <a:pPr algn="ctr" eaLnBrk="1" hangingPunct="1"/>
            <a:r>
              <a:rPr lang="en-US" altLang="en-US" sz="1600">
                <a:solidFill>
                  <a:srgbClr val="FFFFFF"/>
                </a:solidFill>
              </a:rPr>
              <a:t>Location</a:t>
            </a:r>
          </a:p>
        </p:txBody>
      </p:sp>
      <p:sp>
        <p:nvSpPr>
          <p:cNvPr id="37901" name="TextBox 17"/>
          <p:cNvSpPr txBox="1">
            <a:spLocks noChangeArrowheads="1"/>
          </p:cNvSpPr>
          <p:nvPr/>
        </p:nvSpPr>
        <p:spPr bwMode="auto">
          <a:xfrm>
            <a:off x="533400" y="114300"/>
            <a:ext cx="47016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rgbClr val="FFFF00"/>
                </a:solidFill>
              </a:rPr>
              <a:t>For understanding the </a:t>
            </a:r>
            <a:br>
              <a:rPr lang="en-US" altLang="en-US" sz="3600">
                <a:solidFill>
                  <a:srgbClr val="FFFF00"/>
                </a:solidFill>
              </a:rPr>
            </a:br>
            <a:r>
              <a:rPr lang="en-US" altLang="en-US" sz="3600">
                <a:solidFill>
                  <a:srgbClr val="FFFF00"/>
                </a:solidFill>
              </a:rPr>
              <a:t>changes in the rivers</a:t>
            </a:r>
          </a:p>
        </p:txBody>
      </p:sp>
      <p:sp>
        <p:nvSpPr>
          <p:cNvPr id="37902" name="TextBox 18"/>
          <p:cNvSpPr txBox="1">
            <a:spLocks noChangeArrowheads="1"/>
          </p:cNvSpPr>
          <p:nvPr/>
        </p:nvSpPr>
        <p:spPr bwMode="auto">
          <a:xfrm>
            <a:off x="228600" y="3886200"/>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ea typeface="ＭＳ Ｐゴシック" charset="-128"/>
              </a:defRPr>
            </a:lvl1pPr>
            <a:lvl2pPr marL="742950" indent="-285750" eaLnBrk="0" hangingPunct="0">
              <a:defRPr sz="4400">
                <a:solidFill>
                  <a:schemeClr val="tx1"/>
                </a:solidFill>
                <a:latin typeface="Arial" charset="0"/>
                <a:ea typeface="ＭＳ Ｐゴシック" charset="-128"/>
              </a:defRPr>
            </a:lvl2pPr>
            <a:lvl3pPr marL="1143000" indent="-228600" eaLnBrk="0" hangingPunct="0">
              <a:defRPr sz="4400">
                <a:solidFill>
                  <a:schemeClr val="tx1"/>
                </a:solidFill>
                <a:latin typeface="Arial" charset="0"/>
                <a:ea typeface="ＭＳ Ｐゴシック" charset="-128"/>
              </a:defRPr>
            </a:lvl3pPr>
            <a:lvl4pPr marL="1600200" indent="-228600" eaLnBrk="0" hangingPunct="0">
              <a:defRPr sz="4400">
                <a:solidFill>
                  <a:schemeClr val="tx1"/>
                </a:solidFill>
                <a:latin typeface="Arial" charset="0"/>
                <a:ea typeface="ＭＳ Ｐゴシック" charset="-128"/>
              </a:defRPr>
            </a:lvl4pPr>
            <a:lvl5pPr marL="2057400" indent="-228600" eaLnBrk="0" hangingPunct="0">
              <a:defRPr sz="4400">
                <a:solidFill>
                  <a:schemeClr val="tx1"/>
                </a:solidFill>
                <a:latin typeface="Arial" charset="0"/>
                <a:ea typeface="ＭＳ Ｐゴシック" charset="-128"/>
              </a:defRPr>
            </a:lvl5pPr>
            <a:lvl6pPr marL="2514600" indent="-228600" eaLnBrk="0" fontAlgn="base" hangingPunct="0">
              <a:spcBef>
                <a:spcPct val="0"/>
              </a:spcBef>
              <a:spcAft>
                <a:spcPct val="0"/>
              </a:spcAft>
              <a:defRPr sz="4400">
                <a:solidFill>
                  <a:schemeClr val="tx1"/>
                </a:solidFill>
                <a:latin typeface="Arial" charset="0"/>
                <a:ea typeface="ＭＳ Ｐゴシック" charset="-128"/>
              </a:defRPr>
            </a:lvl6pPr>
            <a:lvl7pPr marL="2971800" indent="-228600" eaLnBrk="0" fontAlgn="base" hangingPunct="0">
              <a:spcBef>
                <a:spcPct val="0"/>
              </a:spcBef>
              <a:spcAft>
                <a:spcPct val="0"/>
              </a:spcAft>
              <a:defRPr sz="4400">
                <a:solidFill>
                  <a:schemeClr val="tx1"/>
                </a:solidFill>
                <a:latin typeface="Arial" charset="0"/>
                <a:ea typeface="ＭＳ Ｐゴシック" charset="-128"/>
              </a:defRPr>
            </a:lvl7pPr>
            <a:lvl8pPr marL="3429000" indent="-228600" eaLnBrk="0" fontAlgn="base" hangingPunct="0">
              <a:spcBef>
                <a:spcPct val="0"/>
              </a:spcBef>
              <a:spcAft>
                <a:spcPct val="0"/>
              </a:spcAft>
              <a:defRPr sz="4400">
                <a:solidFill>
                  <a:schemeClr val="tx1"/>
                </a:solidFill>
                <a:latin typeface="Arial" charset="0"/>
                <a:ea typeface="ＭＳ Ｐゴシック" charset="-128"/>
              </a:defRPr>
            </a:lvl8pPr>
            <a:lvl9pPr marL="3886200" indent="-228600" eaLnBrk="0" fontAlgn="base" hangingPunct="0">
              <a:spcBef>
                <a:spcPct val="0"/>
              </a:spcBef>
              <a:spcAft>
                <a:spcPct val="0"/>
              </a:spcAft>
              <a:defRPr sz="4400">
                <a:solidFill>
                  <a:schemeClr val="tx1"/>
                </a:solidFill>
                <a:latin typeface="Arial" charset="0"/>
                <a:ea typeface="ＭＳ Ｐゴシック" charset="-128"/>
              </a:defRPr>
            </a:lvl9pPr>
          </a:lstStyle>
          <a:p>
            <a:pPr eaLnBrk="1" hangingPunct="1"/>
            <a:r>
              <a:rPr lang="en-US" altLang="en-US" sz="3600">
                <a:solidFill>
                  <a:schemeClr val="bg1"/>
                </a:solidFill>
              </a:rPr>
              <a:t>We want the concentration history</a:t>
            </a:r>
          </a:p>
        </p:txBody>
      </p:sp>
      <p:pic>
        <p:nvPicPr>
          <p:cNvPr id="37903"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715000" y="2000250"/>
            <a:ext cx="1371600" cy="136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3210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21391"/>
            <a:ext cx="8986519" cy="523220"/>
          </a:xfrm>
          <a:prstGeom prst="rect">
            <a:avLst/>
          </a:prstGeom>
          <a:noFill/>
        </p:spPr>
        <p:txBody>
          <a:bodyPr wrap="square" rtlCol="0">
            <a:spAutoFit/>
          </a:bodyPr>
          <a:lstStyle/>
          <a:p>
            <a:pPr algn="ctr"/>
            <a:r>
              <a:rPr lang="en-US" sz="2800" b="1" dirty="0">
                <a:solidFill>
                  <a:srgbClr val="FFFF00"/>
                </a:solidFill>
              </a:rPr>
              <a:t>WRTDS is designed to have these characteristics</a:t>
            </a:r>
          </a:p>
        </p:txBody>
      </p:sp>
      <p:sp>
        <p:nvSpPr>
          <p:cNvPr id="6" name="TextBox 5"/>
          <p:cNvSpPr txBox="1"/>
          <p:nvPr/>
        </p:nvSpPr>
        <p:spPr>
          <a:xfrm>
            <a:off x="228601" y="548752"/>
            <a:ext cx="8458200" cy="4293483"/>
          </a:xfrm>
          <a:prstGeom prst="rect">
            <a:avLst/>
          </a:prstGeom>
          <a:noFill/>
        </p:spPr>
        <p:txBody>
          <a:bodyPr wrap="square" rtlCol="0">
            <a:spAutoFit/>
          </a:bodyPr>
          <a:lstStyle/>
          <a:p>
            <a:pPr marL="571500" indent="-571500">
              <a:spcBef>
                <a:spcPts val="600"/>
              </a:spcBef>
              <a:buFont typeface="Arial"/>
              <a:buChar char="•"/>
            </a:pPr>
            <a:r>
              <a:rPr lang="en-US" sz="2000" b="1" dirty="0">
                <a:solidFill>
                  <a:schemeClr val="bg1"/>
                </a:solidFill>
              </a:rPr>
              <a:t>Exploratory and quantitative (trends and mean values)</a:t>
            </a:r>
          </a:p>
          <a:p>
            <a:pPr marL="571500" indent="-571500">
              <a:spcBef>
                <a:spcPts val="600"/>
              </a:spcBef>
              <a:buFont typeface="Arial"/>
              <a:buChar char="•"/>
            </a:pPr>
            <a:r>
              <a:rPr lang="en-US" sz="2000" b="1" dirty="0">
                <a:solidFill>
                  <a:schemeClr val="bg1"/>
                </a:solidFill>
              </a:rPr>
              <a:t>C vs Q relationship can change over time</a:t>
            </a:r>
          </a:p>
          <a:p>
            <a:pPr marL="571500" indent="-571500">
              <a:spcBef>
                <a:spcPts val="600"/>
              </a:spcBef>
              <a:buFont typeface="Arial"/>
              <a:buChar char="•"/>
            </a:pPr>
            <a:r>
              <a:rPr lang="en-US" sz="2000" b="1" dirty="0">
                <a:solidFill>
                  <a:schemeClr val="bg1"/>
                </a:solidFill>
              </a:rPr>
              <a:t>Seasonal pattern can change over time</a:t>
            </a:r>
          </a:p>
          <a:p>
            <a:pPr marL="571500" indent="-571500">
              <a:spcBef>
                <a:spcPts val="600"/>
              </a:spcBef>
              <a:buFont typeface="Arial"/>
              <a:buChar char="•"/>
            </a:pPr>
            <a:r>
              <a:rPr lang="en-US" sz="2000" b="1" dirty="0">
                <a:solidFill>
                  <a:schemeClr val="bg1"/>
                </a:solidFill>
              </a:rPr>
              <a:t>Temporal pattern of any shape, including non-monotonic</a:t>
            </a:r>
          </a:p>
          <a:p>
            <a:pPr marL="571500" indent="-571500">
              <a:spcBef>
                <a:spcPts val="600"/>
              </a:spcBef>
              <a:buFont typeface="Arial"/>
              <a:buChar char="•"/>
            </a:pPr>
            <a:r>
              <a:rPr lang="en-US" sz="2000" b="1" dirty="0">
                <a:solidFill>
                  <a:schemeClr val="bg1"/>
                </a:solidFill>
              </a:rPr>
              <a:t>Results for both concentration &amp; flux </a:t>
            </a:r>
          </a:p>
          <a:p>
            <a:pPr marL="571500" indent="-571500">
              <a:spcBef>
                <a:spcPts val="600"/>
              </a:spcBef>
              <a:buFont typeface="Arial"/>
              <a:buChar char="•"/>
            </a:pPr>
            <a:r>
              <a:rPr lang="en-US" sz="2000" b="1" dirty="0">
                <a:solidFill>
                  <a:schemeClr val="bg1"/>
                </a:solidFill>
              </a:rPr>
              <a:t>Makes estimates of actual history &amp; flow-normalized history</a:t>
            </a:r>
          </a:p>
          <a:p>
            <a:pPr marL="571500" indent="-571500">
              <a:spcBef>
                <a:spcPts val="600"/>
              </a:spcBef>
              <a:buFont typeface="Arial"/>
              <a:buChar char="•"/>
            </a:pPr>
            <a:r>
              <a:rPr lang="en-US" sz="2000" b="1" dirty="0">
                <a:solidFill>
                  <a:schemeClr val="bg1"/>
                </a:solidFill>
              </a:rPr>
              <a:t>Handles censored data, “less-</a:t>
            </a:r>
            <a:r>
              <a:rPr lang="en-US" sz="2000" b="1" dirty="0" err="1">
                <a:solidFill>
                  <a:schemeClr val="bg1"/>
                </a:solidFill>
              </a:rPr>
              <a:t>thans</a:t>
            </a:r>
            <a:r>
              <a:rPr lang="en-US" sz="2000" b="1" dirty="0">
                <a:solidFill>
                  <a:schemeClr val="bg1"/>
                </a:solidFill>
              </a:rPr>
              <a:t>”</a:t>
            </a:r>
          </a:p>
          <a:p>
            <a:pPr marL="571500" indent="-571500">
              <a:spcBef>
                <a:spcPts val="600"/>
              </a:spcBef>
              <a:buFont typeface="Arial"/>
              <a:buChar char="•"/>
            </a:pPr>
            <a:r>
              <a:rPr lang="en-US" sz="2000" b="1" dirty="0">
                <a:solidFill>
                  <a:schemeClr val="bg1"/>
                </a:solidFill>
              </a:rPr>
              <a:t>Handles non-stationary discharge history</a:t>
            </a:r>
          </a:p>
          <a:p>
            <a:pPr marL="571500" indent="-571500">
              <a:spcBef>
                <a:spcPts val="600"/>
              </a:spcBef>
              <a:buFont typeface="Arial"/>
              <a:buChar char="•"/>
            </a:pPr>
            <a:r>
              <a:rPr lang="en-US" sz="2000" b="1" dirty="0">
                <a:solidFill>
                  <a:schemeClr val="bg1"/>
                </a:solidFill>
              </a:rPr>
              <a:t>Has been used to estimate frequency of exceedances</a:t>
            </a:r>
          </a:p>
          <a:p>
            <a:pPr marL="571500" indent="-571500">
              <a:spcBef>
                <a:spcPts val="600"/>
              </a:spcBef>
              <a:buFont typeface="Arial"/>
              <a:buChar char="•"/>
            </a:pPr>
            <a:r>
              <a:rPr lang="en-US" sz="2000" b="1" dirty="0">
                <a:solidFill>
                  <a:schemeClr val="bg1"/>
                </a:solidFill>
              </a:rPr>
              <a:t>Reports the uncertainty of trend estimates</a:t>
            </a:r>
          </a:p>
          <a:p>
            <a:pPr marL="571500" indent="-571500">
              <a:buFont typeface="Arial"/>
              <a:buChar char="•"/>
            </a:pPr>
            <a:endParaRPr lang="en-US" sz="2800" dirty="0">
              <a:solidFill>
                <a:srgbClr val="FFFF00"/>
              </a:solidFill>
            </a:endParaRPr>
          </a:p>
        </p:txBody>
      </p:sp>
    </p:spTree>
    <p:extLst>
      <p:ext uri="{BB962C8B-B14F-4D97-AF65-F5344CB8AC3E}">
        <p14:creationId xmlns:p14="http://schemas.microsoft.com/office/powerpoint/2010/main" val="3230482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95350"/>
            <a:ext cx="8623892" cy="3354765"/>
          </a:xfrm>
          <a:prstGeom prst="rect">
            <a:avLst/>
          </a:prstGeom>
          <a:noFill/>
        </p:spPr>
        <p:txBody>
          <a:bodyPr wrap="square" rtlCol="0">
            <a:spAutoFit/>
          </a:bodyPr>
          <a:lstStyle/>
          <a:p>
            <a:pPr marL="457200" indent="-457200">
              <a:spcBef>
                <a:spcPts val="1200"/>
              </a:spcBef>
              <a:buFont typeface="Arial"/>
              <a:buChar char="•"/>
            </a:pPr>
            <a:r>
              <a:rPr lang="en-US" sz="3200" b="1" dirty="0">
                <a:solidFill>
                  <a:schemeClr val="bg1"/>
                </a:solidFill>
              </a:rPr>
              <a:t>Water quality is highly flow-related</a:t>
            </a:r>
          </a:p>
          <a:p>
            <a:pPr marL="571500" indent="-571500">
              <a:spcBef>
                <a:spcPts val="1200"/>
              </a:spcBef>
              <a:buFont typeface="Arial" charset="0"/>
              <a:buChar char="•"/>
            </a:pPr>
            <a:r>
              <a:rPr lang="en-US" sz="3200" b="1" dirty="0" err="1">
                <a:solidFill>
                  <a:schemeClr val="bg1"/>
                </a:solidFill>
              </a:rPr>
              <a:t>Assessements</a:t>
            </a:r>
            <a:r>
              <a:rPr lang="en-US" sz="3200" b="1" dirty="0">
                <a:solidFill>
                  <a:schemeClr val="bg1"/>
                </a:solidFill>
              </a:rPr>
              <a:t> of progress can be easily obscured by the random, but persistent, patterns of wet and dry years </a:t>
            </a:r>
          </a:p>
          <a:p>
            <a:pPr marL="571500" indent="-571500">
              <a:spcBef>
                <a:spcPts val="1200"/>
              </a:spcBef>
              <a:buFont typeface="Arial" charset="0"/>
              <a:buChar char="•"/>
            </a:pPr>
            <a:r>
              <a:rPr lang="en-US" sz="3200" b="1" dirty="0">
                <a:solidFill>
                  <a:schemeClr val="bg1"/>
                </a:solidFill>
              </a:rPr>
              <a:t>WRTDS uses “flow normalization” to deal with this problem</a:t>
            </a:r>
            <a:endParaRPr lang="en-US" sz="3200" b="1" dirty="0">
              <a:solidFill>
                <a:srgbClr val="FFFF99"/>
              </a:solidFill>
            </a:endParaRPr>
          </a:p>
        </p:txBody>
      </p:sp>
      <p:sp>
        <p:nvSpPr>
          <p:cNvPr id="3" name="Rectangle 2"/>
          <p:cNvSpPr/>
          <p:nvPr/>
        </p:nvSpPr>
        <p:spPr>
          <a:xfrm>
            <a:off x="0" y="1"/>
            <a:ext cx="9144000" cy="646331"/>
          </a:xfrm>
          <a:prstGeom prst="rect">
            <a:avLst/>
          </a:prstGeom>
        </p:spPr>
        <p:txBody>
          <a:bodyPr wrap="square">
            <a:spAutoFit/>
          </a:bodyPr>
          <a:lstStyle/>
          <a:p>
            <a:pPr>
              <a:spcBef>
                <a:spcPts val="1200"/>
              </a:spcBef>
            </a:pPr>
            <a:r>
              <a:rPr lang="en-US" sz="3600" b="1" dirty="0">
                <a:solidFill>
                  <a:srgbClr val="FFFF00"/>
                </a:solidFill>
              </a:rPr>
              <a:t>The thrill of victory, the agony of defeat</a:t>
            </a:r>
            <a:endParaRPr lang="en-US" sz="3600" b="1" dirty="0">
              <a:solidFill>
                <a:srgbClr val="FFFF99"/>
              </a:solidFill>
            </a:endParaRPr>
          </a:p>
        </p:txBody>
      </p:sp>
    </p:spTree>
    <p:extLst>
      <p:ext uri="{BB962C8B-B14F-4D97-AF65-F5344CB8AC3E}">
        <p14:creationId xmlns:p14="http://schemas.microsoft.com/office/powerpoint/2010/main" val="4018148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p>
            <a:endParaRPr lang="en-US"/>
          </a:p>
        </p:txBody>
      </p:sp>
      <p:pic>
        <p:nvPicPr>
          <p:cNvPr id="13314" name="Picture 8" descr="Image of large USGS Identifier"/>
          <p:cNvPicPr>
            <a:picLocks noChangeAspect="1" noChangeArrowheads="1"/>
          </p:cNvPicPr>
          <p:nvPr/>
        </p:nvPicPr>
        <p:blipFill>
          <a:blip r:embed="rId3">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auto">
          <a:xfrm>
            <a:off x="228600" y="4686300"/>
            <a:ext cx="13033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288"/>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own Arrow 2"/>
          <p:cNvSpPr/>
          <p:nvPr/>
        </p:nvSpPr>
        <p:spPr bwMode="auto">
          <a:xfrm>
            <a:off x="6858000" y="1714500"/>
            <a:ext cx="1752600" cy="1885950"/>
          </a:xfrm>
          <a:prstGeom prst="downArrow">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extLst/>
        </p:spPr>
        <p:txBody>
          <a:bodyPr/>
          <a:lstStyle/>
          <a:p>
            <a:pPr>
              <a:defRPr/>
            </a:pPr>
            <a:endParaRPr lang="en-US"/>
          </a:p>
        </p:txBody>
      </p:sp>
      <p:sp>
        <p:nvSpPr>
          <p:cNvPr id="4" name="TextBox 3"/>
          <p:cNvSpPr txBox="1"/>
          <p:nvPr/>
        </p:nvSpPr>
        <p:spPr>
          <a:xfrm>
            <a:off x="6934200" y="971551"/>
            <a:ext cx="1828800" cy="830997"/>
          </a:xfrm>
          <a:prstGeom prst="rect">
            <a:avLst/>
          </a:prstGeom>
          <a:noFill/>
        </p:spPr>
        <p:txBody>
          <a:bodyPr>
            <a:spAutoFit/>
          </a:bodyPr>
          <a:lstStyle/>
          <a:p>
            <a:pPr algn="ctr">
              <a:defRPr/>
            </a:pPr>
            <a:r>
              <a:rPr lang="en-US" sz="2400" b="1" i="1" dirty="0">
                <a:solidFill>
                  <a:schemeClr val="accent1">
                    <a:lumMod val="75000"/>
                  </a:schemeClr>
                </a:solidFill>
              </a:rPr>
              <a:t>The thrill of victory</a:t>
            </a:r>
          </a:p>
        </p:txBody>
      </p:sp>
    </p:spTree>
    <p:extLst>
      <p:ext uri="{BB962C8B-B14F-4D97-AF65-F5344CB8AC3E}">
        <p14:creationId xmlns:p14="http://schemas.microsoft.com/office/powerpoint/2010/main" val="1299901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0" y="-14029"/>
            <a:ext cx="9144000" cy="5143500"/>
          </a:xfrm>
          <a:prstGeom prst="rect">
            <a:avLst/>
          </a:prstGeom>
          <a:solidFill>
            <a:schemeClr val="bg1"/>
          </a:solidFill>
          <a:ln w="12700">
            <a:solidFill>
              <a:schemeClr val="tx1"/>
            </a:solidFill>
            <a:round/>
            <a:headEnd/>
            <a:tailEnd/>
          </a:ln>
        </p:spPr>
        <p:txBody>
          <a:bodyPr/>
          <a:lstStyle/>
          <a:p>
            <a:r>
              <a:rPr lang="en-US" b="1" dirty="0">
                <a:solidFill>
                  <a:srgbClr val="FF0000"/>
                </a:solidFill>
              </a:rPr>
              <a:t>Look at the discharge record</a:t>
            </a:r>
          </a:p>
        </p:txBody>
      </p:sp>
      <p:pic>
        <p:nvPicPr>
          <p:cNvPr id="15362" name="Picture 8" descr="Image of large USGS Identifier"/>
          <p:cNvPicPr>
            <a:picLocks noChangeAspect="1" noChangeArrowheads="1"/>
          </p:cNvPicPr>
          <p:nvPr/>
        </p:nvPicPr>
        <p:blipFill>
          <a:blip r:embed="rId3">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auto">
          <a:xfrm>
            <a:off x="228600" y="4686300"/>
            <a:ext cx="13033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554" y="571500"/>
            <a:ext cx="81073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4"/>
          <p:cNvSpPr/>
          <p:nvPr/>
        </p:nvSpPr>
        <p:spPr bwMode="auto">
          <a:xfrm>
            <a:off x="6934200" y="1314450"/>
            <a:ext cx="1752600" cy="1885950"/>
          </a:xfrm>
          <a:prstGeom prst="downArrow">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extLst/>
        </p:spPr>
        <p:txBody>
          <a:bodyPr/>
          <a:lstStyle/>
          <a:p>
            <a:pPr>
              <a:defRPr/>
            </a:pPr>
            <a:endParaRPr lang="en-US"/>
          </a:p>
        </p:txBody>
      </p:sp>
      <p:sp>
        <p:nvSpPr>
          <p:cNvPr id="3" name="TextBox 2"/>
          <p:cNvSpPr txBox="1">
            <a:spLocks noChangeArrowheads="1"/>
          </p:cNvSpPr>
          <p:nvPr/>
        </p:nvSpPr>
        <p:spPr bwMode="auto">
          <a:xfrm>
            <a:off x="6934200" y="457200"/>
            <a:ext cx="1905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ctr"/>
            <a:r>
              <a:rPr lang="en-US" sz="2800" b="1" dirty="0">
                <a:solidFill>
                  <a:srgbClr val="FF0000"/>
                </a:solidFill>
              </a:rPr>
              <a:t>Four dry years</a:t>
            </a:r>
          </a:p>
        </p:txBody>
      </p:sp>
    </p:spTree>
    <p:extLst>
      <p:ext uri="{BB962C8B-B14F-4D97-AF65-F5344CB8AC3E}">
        <p14:creationId xmlns:p14="http://schemas.microsoft.com/office/powerpoint/2010/main" val="42838160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0" y="0"/>
            <a:ext cx="9144000" cy="5143500"/>
          </a:xfrm>
          <a:prstGeom prst="rect">
            <a:avLst/>
          </a:prstGeom>
          <a:solidFill>
            <a:schemeClr val="bg1"/>
          </a:solidFill>
          <a:ln w="12700">
            <a:solidFill>
              <a:schemeClr val="tx1"/>
            </a:solidFill>
            <a:round/>
            <a:headEnd/>
            <a:tailEnd/>
          </a:ln>
        </p:spPr>
        <p:txBody>
          <a:bodyPr/>
          <a:lstStyle/>
          <a:p>
            <a:endParaRPr lang="en-US"/>
          </a:p>
        </p:txBody>
      </p:sp>
      <p:pic>
        <p:nvPicPr>
          <p:cNvPr id="17410" name="Picture 8" descr="Image of large USGS Identifier"/>
          <p:cNvPicPr>
            <a:picLocks noChangeAspect="1" noChangeArrowheads="1"/>
          </p:cNvPicPr>
          <p:nvPr/>
        </p:nvPicPr>
        <p:blipFill>
          <a:blip r:embed="rId3">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auto">
          <a:xfrm>
            <a:off x="228600" y="4686300"/>
            <a:ext cx="13033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171450"/>
            <a:ext cx="91836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4"/>
          <p:cNvSpPr/>
          <p:nvPr/>
        </p:nvSpPr>
        <p:spPr bwMode="auto">
          <a:xfrm rot="3347614">
            <a:off x="7304088" y="76200"/>
            <a:ext cx="1314450" cy="2152650"/>
          </a:xfrm>
          <a:prstGeom prst="downArrow">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extLst/>
        </p:spPr>
        <p:txBody>
          <a:bodyPr/>
          <a:lstStyle/>
          <a:p>
            <a:pPr>
              <a:defRPr/>
            </a:pPr>
            <a:endParaRPr lang="en-US"/>
          </a:p>
        </p:txBody>
      </p:sp>
      <p:sp>
        <p:nvSpPr>
          <p:cNvPr id="3" name="TextBox 2"/>
          <p:cNvSpPr txBox="1">
            <a:spLocks noChangeArrowheads="1"/>
          </p:cNvSpPr>
          <p:nvPr/>
        </p:nvSpPr>
        <p:spPr bwMode="auto">
          <a:xfrm>
            <a:off x="7696200" y="1885950"/>
            <a:ext cx="1219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ctr"/>
            <a:r>
              <a:rPr lang="en-US" sz="2400" b="1">
                <a:solidFill>
                  <a:srgbClr val="FF0000"/>
                </a:solidFill>
              </a:rPr>
              <a:t>The agony of defeat</a:t>
            </a:r>
          </a:p>
        </p:txBody>
      </p:sp>
    </p:spTree>
    <p:extLst>
      <p:ext uri="{BB962C8B-B14F-4D97-AF65-F5344CB8AC3E}">
        <p14:creationId xmlns:p14="http://schemas.microsoft.com/office/powerpoint/2010/main" val="5601987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6597</TotalTime>
  <Pages>4</Pages>
  <Words>1373</Words>
  <Application>Microsoft Macintosh PowerPoint</Application>
  <PresentationFormat>On-screen Show (16:9)</PresentationFormat>
  <Paragraphs>160</Paragraphs>
  <Slides>41</Slides>
  <Notes>11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45" baseType="lpstr">
      <vt:lpstr>Default Design</vt:lpstr>
      <vt:lpstr>1_Default Design</vt:lpstr>
      <vt:lpstr>Custom Design</vt:lpstr>
      <vt:lpstr>Equation</vt:lpstr>
      <vt:lpstr>An overview of WRTDS and EGRET</vt:lpstr>
      <vt:lpstr>PowerPoint Presentation</vt:lpstr>
      <vt:lpstr>Motivation for WRTDS &amp; EGRET: </vt:lpstr>
      <vt:lpstr>WRTDS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my point here?</vt:lpstr>
      <vt:lpstr>Data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overall weight for each observation is the product of the three individual weights.</vt:lpstr>
      <vt:lpstr>PowerPoint Presentation</vt:lpstr>
      <vt:lpstr>PowerPoint Presentation</vt:lpstr>
      <vt:lpstr>PowerPoint Presentation</vt:lpstr>
      <vt:lpstr>PowerPoint Presentation</vt:lpstr>
      <vt:lpstr>Let’s look at a single vertical slice of this surface</vt:lpstr>
      <vt:lpstr>Let’s look at two vertical slices of this 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all this complexity?</vt:lpstr>
      <vt:lpstr>PowerPoint Presentation</vt:lpstr>
      <vt:lpstr>PowerPoint Presentation</vt:lpstr>
      <vt:lpstr>PowerPoint Presentation</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TMDLs:  Science for Solutions</dc:title>
  <dc:subject>General Information and Templates with USGS Visual Identity (VID)</dc:subject>
  <dc:creator>rhirsch</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Robert Hirsch</cp:lastModifiedBy>
  <cp:revision>141</cp:revision>
  <cp:lastPrinted>2018-10-30T13:40:59Z</cp:lastPrinted>
  <dcterms:created xsi:type="dcterms:W3CDTF">2003-01-02T20:23:10Z</dcterms:created>
  <dcterms:modified xsi:type="dcterms:W3CDTF">2019-03-25T15:17:59Z</dcterms:modified>
</cp:coreProperties>
</file>